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9144000"/>
  <p:notesSz cx="6858000" cy="9144000"/>
  <p:embeddedFontLst>
    <p:embeddedFont>
      <p:font typeface="Jacques Francois Shadow"/>
      <p:regular r:id="rId33"/>
    </p:embeddedFont>
    <p:embeddedFont>
      <p:font typeface="Candara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JacquesFrancoisShadow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Candara-bold.fntdata"/><Relationship Id="rId12" Type="http://schemas.openxmlformats.org/officeDocument/2006/relationships/slide" Target="slides/slide7.xml"/><Relationship Id="rId34" Type="http://schemas.openxmlformats.org/officeDocument/2006/relationships/font" Target="fonts/Candara-regular.fntdata"/><Relationship Id="rId15" Type="http://schemas.openxmlformats.org/officeDocument/2006/relationships/slide" Target="slides/slide10.xml"/><Relationship Id="rId37" Type="http://schemas.openxmlformats.org/officeDocument/2006/relationships/font" Target="fonts/Candara-boldItalic.fntdata"/><Relationship Id="rId14" Type="http://schemas.openxmlformats.org/officeDocument/2006/relationships/slide" Target="slides/slide9.xml"/><Relationship Id="rId36" Type="http://schemas.openxmlformats.org/officeDocument/2006/relationships/font" Target="fonts/Candara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2" name="Google Shape;16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Starting with the internet we know today – “information wants to be free”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All copies everywehre – great media platform.  Customizeable.  Killed newspaper classifieds.  But gave rise to eBay and craigslist.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Building major global businesses was the norm, all companies needed a “world wide web strategy”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Now, there’s a problem.  What if we want to claim we own something?  What is one unique item on the web?  No such thing.  There are domain names?  And email addresses?  -- those became the defacto standard way to identify yourself.  -- which is the root problem of defining something as unique.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Now currency – there is a problem with digital currency called the “double-spend” problem.  If I can create and manage currency on the web, we have [continue on the unique aspect]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BLOCKCHAIN – internet of value – provable uniqueness agreed by global consensus for every transaction (exchange of value – typically cryptocurrency for some asset)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QUOTE:  “Bitcoin is to the dollar as the Internet is to paper.”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-Tim Draper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stamping is locked into Blockchain.  Immutablility is locked in.  As is DECENTRALIZTION.  Also distributed means no one point of attack.</a:t>
            </a:r>
            <a:endParaRPr/>
          </a:p>
        </p:txBody>
      </p:sp>
      <p:sp>
        <p:nvSpPr>
          <p:cNvPr id="231" name="Google Shape;231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41" name="Google Shape;241;p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47" name="Google Shape;247;p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53531c3eaa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53531c3e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153531c3eaa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53531c3eaa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53531c3ea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153531c3eaa_0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Starting with the internet we know today – “information wants to be free”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All copies everywehre – great media platform.  Customizeable.  Killed newspaper classifieds.  But gave rise to eBay and craigslist.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Building major global businesses was the norm, all companies needed a “world wide web strategy”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Now, there’s a problem.  What if we want to claim we own something?  What is one unique item on the web?  No such thing.  There are domain names?  And email addresses?  -- those became the defacto standard way to identify yourself.  -- which is the root problem of defining something as unique.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Now currency – there is a problem with digital currency called the “double-spend” problem.  If I can create and manage currency on the web, we have [continue on the unique aspect]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BLOCKCHAIN – internet of value – provable uniqueness agreed by global consensus for every transaction (exchange of value – typically cryptocurrency for some asset)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QUOTE:  “Bitcoin is to the dollar as the Internet is to paper.”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-Tim Draper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type="ctrTitle"/>
          </p:nvPr>
        </p:nvSpPr>
        <p:spPr>
          <a:xfrm>
            <a:off x="820738" y="4155141"/>
            <a:ext cx="7542212" cy="10130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820738" y="5230906"/>
            <a:ext cx="7542212" cy="10309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7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ndara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ndara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ndara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ndara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ndara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ndara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ndara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ndara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ndara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6651812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354106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41910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MoleculeTracer.png" id="22" name="Google Shape;2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4019" y="224679"/>
            <a:ext cx="5795963" cy="3943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above Caption">
  <p:cSld name="Picture above Ca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77240" y="3962399"/>
            <a:ext cx="7585710" cy="6723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ndara"/>
              <a:buNone/>
              <a:defRPr b="1" sz="36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/>
          <p:nvPr>
            <p:ph idx="2" type="pic"/>
          </p:nvPr>
        </p:nvSpPr>
        <p:spPr>
          <a:xfrm>
            <a:off x="3101957" y="457200"/>
            <a:ext cx="2940087" cy="2940087"/>
          </a:xfrm>
          <a:prstGeom prst="ellipse">
            <a:avLst/>
          </a:prstGeom>
          <a:solidFill>
            <a:srgbClr val="BFBFBF"/>
          </a:solidFill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254000" sx="90000" rotWithShape="0" dir="5400000" dist="152400" sy="-19000">
              <a:srgbClr val="000000">
                <a:alpha val="20000"/>
              </a:srgbClr>
            </a:outerShdw>
          </a:effectLst>
        </p:spPr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777240" y="4639235"/>
            <a:ext cx="758571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ndara"/>
              <a:buNone/>
              <a:defRPr b="1" sz="20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ndara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ndara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ndara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ndara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ndara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ndara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ndara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ndara"/>
              <a:buNone/>
              <a:defRPr sz="900"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6651812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1" type="ftr"/>
          </p:nvPr>
        </p:nvSpPr>
        <p:spPr>
          <a:xfrm>
            <a:off x="354106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1"/>
          <p:cNvSpPr txBox="1"/>
          <p:nvPr>
            <p:ph idx="12" type="sldNum"/>
          </p:nvPr>
        </p:nvSpPr>
        <p:spPr>
          <a:xfrm>
            <a:off x="41910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>
            <p:ph type="title"/>
          </p:nvPr>
        </p:nvSpPr>
        <p:spPr>
          <a:xfrm>
            <a:off x="779462" y="107577"/>
            <a:ext cx="7581901" cy="16539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" type="body"/>
          </p:nvPr>
        </p:nvSpPr>
        <p:spPr>
          <a:xfrm rot="5400000">
            <a:off x="2593694" y="68356"/>
            <a:ext cx="3953436" cy="75819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ndara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6651812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1" type="ftr"/>
          </p:nvPr>
        </p:nvSpPr>
        <p:spPr>
          <a:xfrm>
            <a:off x="354106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41910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title"/>
          </p:nvPr>
        </p:nvSpPr>
        <p:spPr>
          <a:xfrm rot="5400000">
            <a:off x="5186082" y="2250142"/>
            <a:ext cx="5607424" cy="1940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" type="body"/>
          </p:nvPr>
        </p:nvSpPr>
        <p:spPr>
          <a:xfrm rot="5400000">
            <a:off x="1088022" y="146729"/>
            <a:ext cx="5610268" cy="61448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ndara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0" type="dt"/>
          </p:nvPr>
        </p:nvSpPr>
        <p:spPr>
          <a:xfrm>
            <a:off x="6651812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11" type="ftr"/>
          </p:nvPr>
        </p:nvSpPr>
        <p:spPr>
          <a:xfrm>
            <a:off x="354106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41910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820737" y="1219013"/>
            <a:ext cx="7542213" cy="19589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Candara"/>
              <a:buNone/>
              <a:defRPr b="1" sz="52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820737" y="3224213"/>
            <a:ext cx="7542213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ndara"/>
              <a:buNone/>
              <a:defRPr b="1" sz="24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ndara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ndara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ndara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ndara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ndara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ndara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ndara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ndara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>
            <a:off x="6651812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354106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41910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type="title"/>
          </p:nvPr>
        </p:nvSpPr>
        <p:spPr>
          <a:xfrm>
            <a:off x="779462" y="107577"/>
            <a:ext cx="7581901" cy="16539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779462" y="1882588"/>
            <a:ext cx="7581901" cy="3953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ndara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0" type="dt"/>
          </p:nvPr>
        </p:nvSpPr>
        <p:spPr>
          <a:xfrm>
            <a:off x="6651812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1" type="ftr"/>
          </p:nvPr>
        </p:nvSpPr>
        <p:spPr>
          <a:xfrm>
            <a:off x="354106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41910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title"/>
          </p:nvPr>
        </p:nvSpPr>
        <p:spPr>
          <a:xfrm>
            <a:off x="779462" y="107577"/>
            <a:ext cx="7581901" cy="16539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6651812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354106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41910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779462" y="107577"/>
            <a:ext cx="7581901" cy="16539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Candara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779462" y="1761565"/>
            <a:ext cx="3657600" cy="51546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ndara"/>
              <a:buNone/>
              <a:defRPr b="1" sz="2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ndara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ndara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ndara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ndara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ndara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ndara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ndara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ndara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779462" y="2393575"/>
            <a:ext cx="3657600" cy="34738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ndara"/>
              <a:buChar char="•"/>
              <a:defRPr sz="2000"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ndara"/>
              <a:buChar char="•"/>
              <a:defRPr sz="1800"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ndara"/>
              <a:buChar char="•"/>
              <a:defRPr sz="1800"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ndara"/>
              <a:buChar char="•"/>
              <a:defRPr sz="1800"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ndara"/>
              <a:buChar char="•"/>
              <a:defRPr sz="18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ndara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ndara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ndara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ndara"/>
              <a:buChar char="•"/>
              <a:defRPr sz="1600"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4703763" y="1761565"/>
            <a:ext cx="3657600" cy="51546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ndara"/>
              <a:buNone/>
              <a:defRPr b="1" sz="2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ndara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ndara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ndara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ndara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ndara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ndara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ndara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ndara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4703763" y="2393575"/>
            <a:ext cx="3657600" cy="34738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ndara"/>
              <a:buChar char="•"/>
              <a:defRPr sz="2000"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ndara"/>
              <a:buChar char="•"/>
              <a:defRPr sz="1800"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ndara"/>
              <a:buChar char="•"/>
              <a:defRPr sz="1800"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ndara"/>
              <a:buChar char="•"/>
              <a:defRPr sz="1800"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ndara"/>
              <a:buChar char="•"/>
              <a:defRPr sz="18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ndara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ndara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ndara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ndara"/>
              <a:buChar char="•"/>
              <a:defRPr sz="1600"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6651812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354106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41910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idx="10" type="dt"/>
          </p:nvPr>
        </p:nvSpPr>
        <p:spPr>
          <a:xfrm>
            <a:off x="6651812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354106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41910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779462" y="107577"/>
            <a:ext cx="7581901" cy="16539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" type="body"/>
          </p:nvPr>
        </p:nvSpPr>
        <p:spPr>
          <a:xfrm>
            <a:off x="779462" y="1892301"/>
            <a:ext cx="3657600" cy="39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ndara"/>
              <a:buChar char="•"/>
              <a:defRPr sz="2000"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ndara"/>
              <a:buChar char="•"/>
              <a:defRPr sz="1800"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ndara"/>
              <a:buChar char="•"/>
              <a:defRPr sz="1800"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ndara"/>
              <a:buChar char="•"/>
              <a:defRPr sz="1800"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ndara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ndara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ndara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ndara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ndara"/>
              <a:buChar char="•"/>
              <a:defRPr sz="1800"/>
            </a:lvl9pPr>
          </a:lstStyle>
          <a:p/>
        </p:txBody>
      </p:sp>
      <p:sp>
        <p:nvSpPr>
          <p:cNvPr id="56" name="Google Shape;56;p8"/>
          <p:cNvSpPr txBox="1"/>
          <p:nvPr>
            <p:ph idx="2" type="body"/>
          </p:nvPr>
        </p:nvSpPr>
        <p:spPr>
          <a:xfrm>
            <a:off x="4703763" y="1892301"/>
            <a:ext cx="3657600" cy="39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ndara"/>
              <a:buChar char="•"/>
              <a:defRPr sz="2000"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ndara"/>
              <a:buChar char="•"/>
              <a:defRPr sz="1800"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ndara"/>
              <a:buChar char="•"/>
              <a:defRPr sz="1800"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ndara"/>
              <a:buChar char="•"/>
              <a:defRPr sz="1800"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ndara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ndara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ndara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ndara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ndara"/>
              <a:buChar char="•"/>
              <a:defRPr sz="1800"/>
            </a:lvl9pPr>
          </a:lstStyle>
          <a:p/>
        </p:txBody>
      </p:sp>
      <p:sp>
        <p:nvSpPr>
          <p:cNvPr id="57" name="Google Shape;57;p8"/>
          <p:cNvSpPr txBox="1"/>
          <p:nvPr>
            <p:ph idx="10" type="dt"/>
          </p:nvPr>
        </p:nvSpPr>
        <p:spPr>
          <a:xfrm>
            <a:off x="6651812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1" type="ftr"/>
          </p:nvPr>
        </p:nvSpPr>
        <p:spPr>
          <a:xfrm>
            <a:off x="354106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41910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type="title"/>
          </p:nvPr>
        </p:nvSpPr>
        <p:spPr>
          <a:xfrm>
            <a:off x="779929" y="457201"/>
            <a:ext cx="356616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ndara"/>
              <a:buNone/>
              <a:defRPr b="1"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" type="body"/>
          </p:nvPr>
        </p:nvSpPr>
        <p:spPr>
          <a:xfrm>
            <a:off x="4802393" y="457201"/>
            <a:ext cx="356616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ndara"/>
              <a:buChar char="•"/>
              <a:defRPr sz="2400"/>
            </a:lvl1pPr>
            <a:lvl2pPr indent="-368300" lvl="1" marL="9144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ndara"/>
              <a:buChar char="•"/>
              <a:defRPr sz="2200"/>
            </a:lvl2pPr>
            <a:lvl3pPr indent="-355600" lvl="2" marL="1371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ndara"/>
              <a:buChar char="•"/>
              <a:defRPr sz="2000"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ndara"/>
              <a:buChar char="•"/>
              <a:defRPr sz="1800"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ndara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ndara"/>
              <a:buChar char="•"/>
              <a:defRPr b="1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ndara"/>
              <a:buChar char="•"/>
              <a:defRPr b="1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ndara"/>
              <a:buChar char="•"/>
              <a:defRPr b="1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ndara"/>
              <a:buChar char="•"/>
              <a:defRPr b="1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2" type="body"/>
          </p:nvPr>
        </p:nvSpPr>
        <p:spPr>
          <a:xfrm>
            <a:off x="779929" y="1828801"/>
            <a:ext cx="356616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ndara"/>
              <a:buNone/>
              <a:defRPr sz="20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ndara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ndara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ndara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ndara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ndara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ndara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ndara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ndara"/>
              <a:buNone/>
              <a:defRPr sz="900"/>
            </a:lvl9pPr>
          </a:lstStyle>
          <a:p/>
        </p:txBody>
      </p:sp>
      <p:sp>
        <p:nvSpPr>
          <p:cNvPr id="64" name="Google Shape;64;p9"/>
          <p:cNvSpPr txBox="1"/>
          <p:nvPr>
            <p:ph idx="10" type="dt"/>
          </p:nvPr>
        </p:nvSpPr>
        <p:spPr>
          <a:xfrm>
            <a:off x="6651812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1" type="ftr"/>
          </p:nvPr>
        </p:nvSpPr>
        <p:spPr>
          <a:xfrm>
            <a:off x="354106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41910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77240" y="457200"/>
            <a:ext cx="356616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ndara"/>
              <a:buNone/>
              <a:defRPr b="1" sz="36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/>
          <p:nvPr>
            <p:ph idx="2" type="pic"/>
          </p:nvPr>
        </p:nvSpPr>
        <p:spPr>
          <a:xfrm>
            <a:off x="5266765" y="1676400"/>
            <a:ext cx="2975610" cy="2975610"/>
          </a:xfrm>
          <a:prstGeom prst="ellipse">
            <a:avLst/>
          </a:prstGeom>
          <a:solidFill>
            <a:srgbClr val="BFBFBF"/>
          </a:solidFill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254000" sx="90000" rotWithShape="0" dir="5400000" dist="152400" sy="-19000">
              <a:srgbClr val="000000">
                <a:alpha val="20000"/>
              </a:srgbClr>
            </a:outerShdw>
          </a:effectLst>
        </p:spPr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777240" y="1828800"/>
            <a:ext cx="356616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ndara"/>
              <a:buNone/>
              <a:defRPr b="1" sz="20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ndara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ndara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ndara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ndara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ndara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ndara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ndara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ndara"/>
              <a:buNone/>
              <a:defRPr sz="900"/>
            </a:lvl9pPr>
          </a:lstStyle>
          <a:p/>
        </p:txBody>
      </p:sp>
      <p:sp>
        <p:nvSpPr>
          <p:cNvPr id="71" name="Google Shape;71;p10"/>
          <p:cNvSpPr txBox="1"/>
          <p:nvPr>
            <p:ph idx="10" type="dt"/>
          </p:nvPr>
        </p:nvSpPr>
        <p:spPr>
          <a:xfrm>
            <a:off x="6651812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1" type="ftr"/>
          </p:nvPr>
        </p:nvSpPr>
        <p:spPr>
          <a:xfrm>
            <a:off x="354106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41910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3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idOverlay.png" id="10" name="Google Shape;10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rgbClr val="AFC2C8">
              <a:alpha val="9803"/>
            </a:srgbClr>
          </a:solidFill>
          <a:ln>
            <a:noFill/>
          </a:ln>
        </p:spPr>
      </p:pic>
      <p:sp>
        <p:nvSpPr>
          <p:cNvPr id="11" name="Google Shape;11;p1"/>
          <p:cNvSpPr txBox="1"/>
          <p:nvPr>
            <p:ph type="title"/>
          </p:nvPr>
        </p:nvSpPr>
        <p:spPr>
          <a:xfrm>
            <a:off x="779462" y="107577"/>
            <a:ext cx="7581901" cy="16539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Candara"/>
              <a:buNone/>
              <a:defRPr b="1" i="0" sz="56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779462" y="1882588"/>
            <a:ext cx="7581901" cy="3953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ndara"/>
              <a:buChar char="•"/>
              <a:defRPr b="1" i="0" sz="24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3683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ndara"/>
              <a:buChar char="•"/>
              <a:defRPr b="1" i="0" sz="22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-355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ndara"/>
              <a:buChar char="•"/>
              <a:defRPr b="1" i="0" sz="20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-3429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ndara"/>
              <a:buChar char="•"/>
              <a:defRPr b="1" i="0" sz="1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-3429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ndara"/>
              <a:buChar char="•"/>
              <a:defRPr b="1" i="0" sz="1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ndara"/>
              <a:buChar char="•"/>
              <a:defRPr b="1" i="0" sz="1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ndara"/>
              <a:buChar char="•"/>
              <a:defRPr b="1" i="0" sz="1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ndara"/>
              <a:buChar char="•"/>
              <a:defRPr b="1" i="0" sz="1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ndara"/>
              <a:buChar char="•"/>
              <a:defRPr b="1" i="0" sz="1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6651812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1" type="ftr"/>
          </p:nvPr>
        </p:nvSpPr>
        <p:spPr>
          <a:xfrm>
            <a:off x="354106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2" type="sldNum"/>
          </p:nvPr>
        </p:nvSpPr>
        <p:spPr>
          <a:xfrm>
            <a:off x="41910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Relationship Id="rId4" Type="http://schemas.openxmlformats.org/officeDocument/2006/relationships/image" Target="../media/image9.jpg"/><Relationship Id="rId9" Type="http://schemas.openxmlformats.org/officeDocument/2006/relationships/image" Target="../media/image4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Relationship Id="rId7" Type="http://schemas.openxmlformats.org/officeDocument/2006/relationships/image" Target="../media/image1.png"/><Relationship Id="rId8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youtube.com/watch?v=gHmh3yPYe68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hashchat.xyz" TargetMode="External"/><Relationship Id="rId4" Type="http://schemas.openxmlformats.org/officeDocument/2006/relationships/hyperlink" Target="https://betav2.hashchat.xyz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youtube.com/watch?v=JaMJi1_1tkA" TargetMode="External"/><Relationship Id="rId4" Type="http://schemas.openxmlformats.org/officeDocument/2006/relationships/hyperlink" Target="https://www.youtube.com/watch?v=JaMJi1_1tkA" TargetMode="External"/><Relationship Id="rId5" Type="http://schemas.openxmlformats.org/officeDocument/2006/relationships/hyperlink" Target="https://www.digantakobipakho.co.in/2019/09/bitcoin-rap-battle-debate-hamilton-vs-satoshi-lyrics.html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>
            <p:ph type="ctrTitle"/>
          </p:nvPr>
        </p:nvSpPr>
        <p:spPr>
          <a:xfrm>
            <a:off x="820738" y="4155141"/>
            <a:ext cx="7542212" cy="10130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Candara"/>
              <a:buNone/>
            </a:pPr>
            <a:r>
              <a:t/>
            </a:r>
            <a:endParaRPr/>
          </a:p>
        </p:txBody>
      </p:sp>
      <p:pic>
        <p:nvPicPr>
          <p:cNvPr id="98" name="Google Shape;9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48139"/>
            <a:ext cx="9131385" cy="513640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/>
          <p:nvPr>
            <p:ph idx="11" type="ftr"/>
          </p:nvPr>
        </p:nvSpPr>
        <p:spPr>
          <a:xfrm>
            <a:off x="354106" y="6356350"/>
            <a:ext cx="5487894" cy="3651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64573"/>
                </a:solidFill>
                <a:latin typeface="Candara"/>
                <a:ea typeface="Candara"/>
                <a:cs typeface="Candara"/>
                <a:sym typeface="Candara"/>
              </a:rPr>
              <a:t>Steve Derezinski sjd@mit.edu -- MIT Bitcoin Club / Sloan Blockchain Club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0968AC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/>
          <p:nvPr/>
        </p:nvSpPr>
        <p:spPr>
          <a:xfrm>
            <a:off x="228600" y="990600"/>
            <a:ext cx="86106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609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ndara"/>
              <a:buNone/>
            </a:pPr>
            <a:r>
              <a:t/>
            </a:r>
            <a:endParaRPr b="0" i="0" sz="2400" u="none" cap="none" strike="noStrike">
              <a:solidFill>
                <a:srgbClr val="FFFF00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65" name="Google Shape;165;p23"/>
          <p:cNvSpPr txBox="1"/>
          <p:nvPr>
            <p:ph type="title"/>
          </p:nvPr>
        </p:nvSpPr>
        <p:spPr>
          <a:xfrm>
            <a:off x="457200" y="663655"/>
            <a:ext cx="8382000" cy="138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Candara"/>
              <a:buNone/>
            </a:pPr>
            <a:r>
              <a:rPr lang="en-US" sz="3600">
                <a:solidFill>
                  <a:srgbClr val="FFFF00"/>
                </a:solidFill>
              </a:rPr>
              <a:t>Cryptocurrency: The Internet of Money</a:t>
            </a:r>
            <a:endParaRPr/>
          </a:p>
        </p:txBody>
      </p:sp>
      <p:sp>
        <p:nvSpPr>
          <p:cNvPr id="166" name="Google Shape;166;p23"/>
          <p:cNvSpPr txBox="1"/>
          <p:nvPr/>
        </p:nvSpPr>
        <p:spPr>
          <a:xfrm>
            <a:off x="609600" y="2379903"/>
            <a:ext cx="8382000" cy="138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ndara"/>
              <a:buNone/>
            </a:pPr>
            <a:r>
              <a:t/>
            </a:r>
            <a:endParaRPr b="1" i="0" sz="3600" u="none" cap="none" strike="noStrike">
              <a:solidFill>
                <a:srgbClr val="FFFF00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Candara"/>
              <a:buNone/>
            </a:pPr>
            <a:r>
              <a:rPr b="1" i="0" lang="en-US" sz="3600" u="none" cap="none" strike="noStrike">
                <a:solidFill>
                  <a:srgbClr val="FFFF00"/>
                </a:solidFill>
                <a:latin typeface="Candara"/>
                <a:ea typeface="Candara"/>
                <a:cs typeface="Candara"/>
                <a:sym typeface="Candara"/>
              </a:rPr>
              <a:t>Blockchain: The Internet of Value</a:t>
            </a:r>
            <a:br>
              <a:rPr b="1" i="0" lang="en-US" sz="3600" u="none" cap="none" strike="noStrike">
                <a:solidFill>
                  <a:srgbClr val="FFFF00"/>
                </a:solidFill>
                <a:latin typeface="Candara"/>
                <a:ea typeface="Candara"/>
                <a:cs typeface="Candara"/>
                <a:sym typeface="Candara"/>
              </a:rPr>
            </a:br>
            <a:endParaRPr b="1" i="0" sz="3600" u="none" cap="none" strike="noStrike">
              <a:solidFill>
                <a:srgbClr val="FFFF00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67" name="Google Shape;167;p23"/>
          <p:cNvSpPr txBox="1"/>
          <p:nvPr/>
        </p:nvSpPr>
        <p:spPr>
          <a:xfrm>
            <a:off x="609600" y="4075688"/>
            <a:ext cx="8382000" cy="138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Candara"/>
              <a:buNone/>
            </a:pPr>
            <a:r>
              <a:rPr b="1" i="0" lang="en-US" sz="3600" u="none" cap="none" strike="noStrike">
                <a:solidFill>
                  <a:srgbClr val="FFFF00"/>
                </a:solidFill>
                <a:latin typeface="Candara"/>
                <a:ea typeface="Candara"/>
                <a:cs typeface="Candara"/>
                <a:sym typeface="Candara"/>
              </a:rPr>
              <a:t>World Wide Web:  The Internet of Info</a:t>
            </a:r>
            <a:endParaRPr/>
          </a:p>
        </p:txBody>
      </p:sp>
      <p:sp>
        <p:nvSpPr>
          <p:cNvPr id="168" name="Google Shape;168;p23"/>
          <p:cNvSpPr txBox="1"/>
          <p:nvPr>
            <p:ph idx="11" type="ftr"/>
          </p:nvPr>
        </p:nvSpPr>
        <p:spPr>
          <a:xfrm>
            <a:off x="354106" y="6356350"/>
            <a:ext cx="54635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Steve Derezinski sjd@mit.edu -- MIT Bitcoin Club / Sloan Blockchain Club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0968AC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/>
          <p:nvPr/>
        </p:nvSpPr>
        <p:spPr>
          <a:xfrm>
            <a:off x="4572000" y="2644598"/>
            <a:ext cx="762000" cy="555802"/>
          </a:xfrm>
          <a:prstGeom prst="rect">
            <a:avLst/>
          </a:prstGeom>
          <a:gradFill>
            <a:gsLst>
              <a:gs pos="0">
                <a:srgbClr val="598510"/>
              </a:gs>
              <a:gs pos="80000">
                <a:srgbClr val="95DB1B"/>
              </a:gs>
              <a:gs pos="100000">
                <a:srgbClr val="ADFF3A"/>
              </a:gs>
            </a:gsLst>
            <a:lin ang="16200000" scaled="0"/>
          </a:gradFill>
          <a:ln cap="flat" cmpd="sng" w="12700">
            <a:solidFill>
              <a:srgbClr val="9AE4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DAPPs</a:t>
            </a:r>
            <a:endParaRPr/>
          </a:p>
        </p:txBody>
      </p:sp>
      <p:sp>
        <p:nvSpPr>
          <p:cNvPr id="175" name="Google Shape;175;p24"/>
          <p:cNvSpPr/>
          <p:nvPr/>
        </p:nvSpPr>
        <p:spPr>
          <a:xfrm>
            <a:off x="6096000" y="1752600"/>
            <a:ext cx="1828800" cy="1752600"/>
          </a:xfrm>
          <a:prstGeom prst="rect">
            <a:avLst/>
          </a:prstGeom>
          <a:gradFill>
            <a:gsLst>
              <a:gs pos="0">
                <a:srgbClr val="598510"/>
              </a:gs>
              <a:gs pos="80000">
                <a:srgbClr val="95DB1B"/>
              </a:gs>
              <a:gs pos="100000">
                <a:srgbClr val="ADFF3A"/>
              </a:gs>
            </a:gsLst>
            <a:lin ang="16200000" scaled="0"/>
          </a:gradFill>
          <a:ln cap="flat" cmpd="sng" w="12700">
            <a:solidFill>
              <a:srgbClr val="9AE4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Alt coins:  </a:t>
            </a:r>
            <a:r>
              <a:rPr b="0" i="0" lang="en-US" sz="14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Ripple, Litecoin, Dash, Zcash</a:t>
            </a:r>
            <a:endParaRPr b="0" i="0" sz="14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Equities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Real Estate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Assets</a:t>
            </a:r>
            <a:endParaRPr/>
          </a:p>
        </p:txBody>
      </p:sp>
      <p:sp>
        <p:nvSpPr>
          <p:cNvPr id="176" name="Google Shape;176;p24"/>
          <p:cNvSpPr/>
          <p:nvPr/>
        </p:nvSpPr>
        <p:spPr>
          <a:xfrm>
            <a:off x="1600200" y="3810000"/>
            <a:ext cx="1828800" cy="762000"/>
          </a:xfrm>
          <a:prstGeom prst="rect">
            <a:avLst/>
          </a:prstGeom>
          <a:gradFill>
            <a:gsLst>
              <a:gs pos="0">
                <a:srgbClr val="598510"/>
              </a:gs>
              <a:gs pos="80000">
                <a:srgbClr val="95DB1B"/>
              </a:gs>
              <a:gs pos="100000">
                <a:srgbClr val="ADFF3A"/>
              </a:gs>
            </a:gsLst>
            <a:lin ang="16200000" scaled="0"/>
          </a:gradFill>
          <a:ln cap="flat" cmpd="sng" w="12700">
            <a:solidFill>
              <a:srgbClr val="9AE4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BTC  protocols</a:t>
            </a:r>
            <a:endParaRPr/>
          </a:p>
        </p:txBody>
      </p:sp>
      <p:sp>
        <p:nvSpPr>
          <p:cNvPr id="177" name="Google Shape;177;p24"/>
          <p:cNvSpPr/>
          <p:nvPr/>
        </p:nvSpPr>
        <p:spPr>
          <a:xfrm>
            <a:off x="3810000" y="3810000"/>
            <a:ext cx="2057400" cy="762000"/>
          </a:xfrm>
          <a:prstGeom prst="rect">
            <a:avLst/>
          </a:prstGeom>
          <a:gradFill>
            <a:gsLst>
              <a:gs pos="0">
                <a:srgbClr val="598510"/>
              </a:gs>
              <a:gs pos="80000">
                <a:srgbClr val="95DB1B"/>
              </a:gs>
              <a:gs pos="100000">
                <a:srgbClr val="ADFF3A"/>
              </a:gs>
            </a:gsLst>
            <a:lin ang="16200000" scaled="0"/>
          </a:gradFill>
          <a:ln cap="flat" cmpd="sng" w="12700">
            <a:solidFill>
              <a:srgbClr val="9AE4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ETH protocols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ERC20</a:t>
            </a:r>
            <a:endParaRPr/>
          </a:p>
        </p:txBody>
      </p:sp>
      <p:sp>
        <p:nvSpPr>
          <p:cNvPr id="178" name="Google Shape;178;p24"/>
          <p:cNvSpPr/>
          <p:nvPr/>
        </p:nvSpPr>
        <p:spPr>
          <a:xfrm>
            <a:off x="6096000" y="3810000"/>
            <a:ext cx="2666999" cy="762000"/>
          </a:xfrm>
          <a:prstGeom prst="rect">
            <a:avLst/>
          </a:prstGeom>
          <a:gradFill>
            <a:gsLst>
              <a:gs pos="0">
                <a:srgbClr val="598510"/>
              </a:gs>
              <a:gs pos="80000">
                <a:srgbClr val="95DB1B"/>
              </a:gs>
              <a:gs pos="100000">
                <a:srgbClr val="ADFF3A"/>
              </a:gs>
            </a:gsLst>
            <a:lin ang="16200000" scaled="0"/>
          </a:gradFill>
          <a:ln cap="flat" cmpd="sng" w="12700">
            <a:solidFill>
              <a:srgbClr val="9AE4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Alternate blockchains: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IBM Hyperledger / Blockcert, OpenChain / Corda, etc.</a:t>
            </a:r>
            <a:endParaRPr/>
          </a:p>
        </p:txBody>
      </p:sp>
      <p:sp>
        <p:nvSpPr>
          <p:cNvPr id="179" name="Google Shape;179;p24"/>
          <p:cNvSpPr txBox="1"/>
          <p:nvPr/>
        </p:nvSpPr>
        <p:spPr>
          <a:xfrm>
            <a:off x="1575354" y="4953000"/>
            <a:ext cx="1929846" cy="5847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PUBLIC BITCOIN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BLOCKCHAIN</a:t>
            </a:r>
            <a:endParaRPr/>
          </a:p>
        </p:txBody>
      </p:sp>
      <p:sp>
        <p:nvSpPr>
          <p:cNvPr id="180" name="Google Shape;180;p24"/>
          <p:cNvSpPr txBox="1"/>
          <p:nvPr/>
        </p:nvSpPr>
        <p:spPr>
          <a:xfrm>
            <a:off x="3785154" y="4953000"/>
            <a:ext cx="2057400" cy="5847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PUBLIC ETHEREUM BLOCKCHAIN</a:t>
            </a:r>
            <a:endParaRPr/>
          </a:p>
        </p:txBody>
      </p:sp>
      <p:sp>
        <p:nvSpPr>
          <p:cNvPr id="181" name="Google Shape;181;p24"/>
          <p:cNvSpPr txBox="1"/>
          <p:nvPr/>
        </p:nvSpPr>
        <p:spPr>
          <a:xfrm>
            <a:off x="6680754" y="4800600"/>
            <a:ext cx="1548846" cy="83099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PUBLIC or PRIVATE BLOCKCHAIN</a:t>
            </a:r>
            <a:endParaRPr/>
          </a:p>
        </p:txBody>
      </p:sp>
      <p:sp>
        <p:nvSpPr>
          <p:cNvPr id="182" name="Google Shape;182;p24"/>
          <p:cNvSpPr/>
          <p:nvPr/>
        </p:nvSpPr>
        <p:spPr>
          <a:xfrm>
            <a:off x="1447800" y="838200"/>
            <a:ext cx="2057400" cy="5664788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lgDash"/>
            <a:round/>
            <a:headEnd len="sm" w="sm" type="none"/>
            <a:tailEnd len="sm" w="sm" type="none"/>
          </a:ln>
          <a:effectLst>
            <a:outerShdw blurRad="228600" sx="104000" rotWithShape="0" algn="ctr" dir="5400000" dist="38100" sy="104000">
              <a:srgbClr val="000000">
                <a:alpha val="8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83" name="Google Shape;183;p24"/>
          <p:cNvSpPr/>
          <p:nvPr/>
        </p:nvSpPr>
        <p:spPr>
          <a:xfrm>
            <a:off x="3657599" y="838200"/>
            <a:ext cx="2356895" cy="5664788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lgDash"/>
            <a:round/>
            <a:headEnd len="sm" w="sm" type="none"/>
            <a:tailEnd len="sm" w="sm" type="none"/>
          </a:ln>
          <a:effectLst>
            <a:outerShdw blurRad="228600" sx="104000" rotWithShape="0" algn="ctr" dir="5400000" dist="38100" sy="104000">
              <a:srgbClr val="000000">
                <a:alpha val="8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84" name="Google Shape;184;p24"/>
          <p:cNvSpPr/>
          <p:nvPr/>
        </p:nvSpPr>
        <p:spPr>
          <a:xfrm>
            <a:off x="6014494" y="838200"/>
            <a:ext cx="2824706" cy="5646438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lgDash"/>
            <a:round/>
            <a:headEnd len="sm" w="sm" type="none"/>
            <a:tailEnd len="sm" w="sm" type="none"/>
          </a:ln>
          <a:effectLst>
            <a:outerShdw blurRad="228600" sx="104000" rotWithShape="0" algn="ctr" dir="5400000" dist="38100" sy="104000">
              <a:srgbClr val="000000">
                <a:alpha val="8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85" name="Google Shape;185;p24"/>
          <p:cNvSpPr/>
          <p:nvPr/>
        </p:nvSpPr>
        <p:spPr>
          <a:xfrm>
            <a:off x="4572000" y="2091333"/>
            <a:ext cx="762000" cy="499467"/>
          </a:xfrm>
          <a:prstGeom prst="rect">
            <a:avLst/>
          </a:prstGeom>
          <a:gradFill>
            <a:gsLst>
              <a:gs pos="0">
                <a:srgbClr val="598510"/>
              </a:gs>
              <a:gs pos="80000">
                <a:srgbClr val="95DB1B"/>
              </a:gs>
              <a:gs pos="100000">
                <a:srgbClr val="ADFF3A"/>
              </a:gs>
            </a:gsLst>
            <a:lin ang="16200000" scaled="0"/>
          </a:gradFill>
          <a:ln cap="flat" cmpd="sng" w="12700">
            <a:solidFill>
              <a:srgbClr val="9AE4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CryptoKitties</a:t>
            </a:r>
            <a:endParaRPr b="0" i="0" sz="16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descr="stock-vector-crypto-currency-golden-coin-with-black-lackered-bitcoin-symbol-on-obverse-isolated-on-black-593193641.jpg" id="186" name="Google Shape;186;p24"/>
          <p:cNvPicPr preferRelativeResize="0"/>
          <p:nvPr/>
        </p:nvPicPr>
        <p:blipFill rotWithShape="1">
          <a:blip r:embed="rId3">
            <a:alphaModFix/>
          </a:blip>
          <a:srcRect b="10164" l="6921" r="6909" t="6444"/>
          <a:stretch/>
        </p:blipFill>
        <p:spPr>
          <a:xfrm>
            <a:off x="2514600" y="1295400"/>
            <a:ext cx="90467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4"/>
          <p:cNvSpPr/>
          <p:nvPr/>
        </p:nvSpPr>
        <p:spPr>
          <a:xfrm rot="-5400000">
            <a:off x="1447800" y="2742832"/>
            <a:ext cx="762000" cy="457200"/>
          </a:xfrm>
          <a:prstGeom prst="rect">
            <a:avLst/>
          </a:prstGeom>
          <a:gradFill>
            <a:gsLst>
              <a:gs pos="0">
                <a:srgbClr val="598510"/>
              </a:gs>
              <a:gs pos="80000">
                <a:srgbClr val="95DB1B"/>
              </a:gs>
              <a:gs pos="100000">
                <a:srgbClr val="ADFF3A"/>
              </a:gs>
            </a:gsLst>
            <a:lin ang="16200000" scaled="0"/>
          </a:gradFill>
          <a:ln cap="flat" cmpd="sng" w="12700">
            <a:solidFill>
              <a:srgbClr val="9AE4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Bitcoin</a:t>
            </a:r>
            <a:endParaRPr b="0" i="0" sz="14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88" name="Google Shape;188;p24"/>
          <p:cNvSpPr/>
          <p:nvPr/>
        </p:nvSpPr>
        <p:spPr>
          <a:xfrm rot="-5400000">
            <a:off x="3390900" y="2324100"/>
            <a:ext cx="1219200" cy="533400"/>
          </a:xfrm>
          <a:prstGeom prst="rect">
            <a:avLst/>
          </a:prstGeom>
          <a:gradFill>
            <a:gsLst>
              <a:gs pos="0">
                <a:srgbClr val="598510"/>
              </a:gs>
              <a:gs pos="80000">
                <a:srgbClr val="95DB1B"/>
              </a:gs>
              <a:gs pos="100000">
                <a:srgbClr val="ADFF3A"/>
              </a:gs>
            </a:gsLst>
            <a:lin ang="16200000" scaled="0"/>
          </a:gradFill>
          <a:ln cap="flat" cmpd="sng" w="12700">
            <a:solidFill>
              <a:srgbClr val="9AE4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Ethereum Currency</a:t>
            </a:r>
            <a:endParaRPr/>
          </a:p>
        </p:txBody>
      </p:sp>
      <p:pic>
        <p:nvPicPr>
          <p:cNvPr descr="shutterstock_710325535-630x330.jpg" id="189" name="Google Shape;18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74354" y="980788"/>
            <a:ext cx="812800" cy="71146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4"/>
          <p:cNvSpPr/>
          <p:nvPr/>
        </p:nvSpPr>
        <p:spPr>
          <a:xfrm rot="-5400000">
            <a:off x="1981200" y="2742832"/>
            <a:ext cx="762000" cy="457200"/>
          </a:xfrm>
          <a:prstGeom prst="rect">
            <a:avLst/>
          </a:prstGeom>
          <a:gradFill>
            <a:gsLst>
              <a:gs pos="0">
                <a:srgbClr val="598510"/>
              </a:gs>
              <a:gs pos="80000">
                <a:srgbClr val="95DB1B"/>
              </a:gs>
              <a:gs pos="100000">
                <a:srgbClr val="ADFF3A"/>
              </a:gs>
            </a:gsLst>
            <a:lin ang="16200000" scaled="0"/>
          </a:gradFill>
          <a:ln cap="flat" cmpd="sng" w="12700">
            <a:solidFill>
              <a:srgbClr val="9AE4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Bitcoin cash</a:t>
            </a:r>
            <a:endParaRPr/>
          </a:p>
        </p:txBody>
      </p:sp>
      <p:sp>
        <p:nvSpPr>
          <p:cNvPr id="191" name="Google Shape;191;p24"/>
          <p:cNvSpPr/>
          <p:nvPr/>
        </p:nvSpPr>
        <p:spPr>
          <a:xfrm rot="-5400000">
            <a:off x="2514600" y="2742832"/>
            <a:ext cx="762000" cy="457200"/>
          </a:xfrm>
          <a:prstGeom prst="rect">
            <a:avLst/>
          </a:prstGeom>
          <a:gradFill>
            <a:gsLst>
              <a:gs pos="0">
                <a:srgbClr val="598510"/>
              </a:gs>
              <a:gs pos="80000">
                <a:srgbClr val="95DB1B"/>
              </a:gs>
              <a:gs pos="100000">
                <a:srgbClr val="ADFF3A"/>
              </a:gs>
            </a:gsLst>
            <a:lin ang="16200000" scaled="0"/>
          </a:gradFill>
          <a:ln cap="flat" cmpd="sng" w="12700">
            <a:solidFill>
              <a:srgbClr val="9AE4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Bitcoingold</a:t>
            </a:r>
            <a:endParaRPr b="0" i="0" sz="14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descr="blockchain-genesis.png" id="192" name="Google Shape;192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95400" y="5443537"/>
            <a:ext cx="2514600" cy="14144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ockchain-genesis.png" id="193" name="Google Shape;193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3800" y="5451815"/>
            <a:ext cx="2514600" cy="14144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ockchain-genesis.png" id="194" name="Google Shape;194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8400" y="5443537"/>
            <a:ext cx="2514600" cy="14144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" name="Google Shape;195;p24"/>
          <p:cNvCxnSpPr/>
          <p:nvPr/>
        </p:nvCxnSpPr>
        <p:spPr>
          <a:xfrm>
            <a:off x="457200" y="4724400"/>
            <a:ext cx="8382000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lgDash"/>
            <a:round/>
            <a:headEnd len="sm" w="sm" type="none"/>
            <a:tailEnd len="sm" w="sm" type="none"/>
          </a:ln>
        </p:spPr>
      </p:cxnSp>
      <p:cxnSp>
        <p:nvCxnSpPr>
          <p:cNvPr id="196" name="Google Shape;196;p24"/>
          <p:cNvCxnSpPr/>
          <p:nvPr/>
        </p:nvCxnSpPr>
        <p:spPr>
          <a:xfrm>
            <a:off x="457200" y="3657600"/>
            <a:ext cx="8382000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lgDash"/>
            <a:round/>
            <a:headEnd len="sm" w="sm" type="none"/>
            <a:tailEnd len="sm" w="sm" type="none"/>
          </a:ln>
        </p:spPr>
      </p:cxnSp>
      <p:pic>
        <p:nvPicPr>
          <p:cNvPr descr="bitcoin.png" id="197" name="Google Shape;197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4000" y="12192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nding-kitty02.svg.png" id="198" name="Google Shape;198;p24"/>
          <p:cNvPicPr preferRelativeResize="0"/>
          <p:nvPr/>
        </p:nvPicPr>
        <p:blipFill rotWithShape="1">
          <a:blip r:embed="rId7">
            <a:alphaModFix/>
          </a:blip>
          <a:srcRect b="35641" l="10835" r="44614" t="15584"/>
          <a:stretch/>
        </p:blipFill>
        <p:spPr>
          <a:xfrm>
            <a:off x="4648200" y="1447800"/>
            <a:ext cx="591563" cy="64762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4"/>
          <p:cNvSpPr/>
          <p:nvPr/>
        </p:nvSpPr>
        <p:spPr>
          <a:xfrm>
            <a:off x="228600" y="4813518"/>
            <a:ext cx="1219200" cy="15234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" u="sng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BLOCKCHAIN LAYER</a:t>
            </a:r>
            <a:endParaRPr b="1" i="0" sz="700" u="sng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88900" lvl="0" marL="889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Char char="•"/>
            </a:pPr>
            <a:r>
              <a:rPr b="0" i="0" lang="en-US" sz="7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Provides shared ledger</a:t>
            </a:r>
            <a:endParaRPr/>
          </a:p>
          <a:p>
            <a:pPr indent="-88900" lvl="0" marL="889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Char char="•"/>
            </a:pPr>
            <a:r>
              <a:rPr b="0" i="0" lang="en-US" sz="7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Stores “chains of blocks” -- all processed transactions in chronological order</a:t>
            </a:r>
            <a:endParaRPr/>
          </a:p>
          <a:p>
            <a:pPr indent="-88900" lvl="0" marL="889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Char char="•"/>
            </a:pPr>
            <a:r>
              <a:rPr b="0" i="0" lang="en-US" sz="7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Organized group of miners maintain an ordered, time stamped, verified ledger of all transactions.</a:t>
            </a:r>
            <a:endParaRPr/>
          </a:p>
          <a:p>
            <a:pPr indent="-88900" lvl="0" marL="889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Char char="•"/>
            </a:pPr>
            <a:r>
              <a:rPr b="0" i="0" lang="en-US" sz="7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Cryptography ensures integrity.</a:t>
            </a:r>
            <a:endParaRPr/>
          </a:p>
        </p:txBody>
      </p:sp>
      <p:sp>
        <p:nvSpPr>
          <p:cNvPr id="200" name="Google Shape;200;p24"/>
          <p:cNvSpPr/>
          <p:nvPr/>
        </p:nvSpPr>
        <p:spPr>
          <a:xfrm>
            <a:off x="228600" y="3733800"/>
            <a:ext cx="1219200" cy="8463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00" u="sng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Currency Protocol and client Layer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Provides p2p protocol and consensus rules &amp; APIs for the semantics of the currency to the Blockchain layer</a:t>
            </a:r>
            <a:endParaRPr/>
          </a:p>
        </p:txBody>
      </p:sp>
      <p:sp>
        <p:nvSpPr>
          <p:cNvPr id="201" name="Google Shape;201;p24"/>
          <p:cNvSpPr/>
          <p:nvPr/>
        </p:nvSpPr>
        <p:spPr>
          <a:xfrm>
            <a:off x="228600" y="1524000"/>
            <a:ext cx="1219200" cy="1708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 u="sng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Currency and Application Layer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Where currency interfaces with markets and transactions.  Where applications or DAPPS are developed</a:t>
            </a:r>
            <a:endParaRPr/>
          </a:p>
        </p:txBody>
      </p:sp>
      <p:sp>
        <p:nvSpPr>
          <p:cNvPr id="202" name="Google Shape;202;p24"/>
          <p:cNvSpPr txBox="1"/>
          <p:nvPr/>
        </p:nvSpPr>
        <p:spPr>
          <a:xfrm>
            <a:off x="228600" y="152400"/>
            <a:ext cx="8610600" cy="52322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317500" sx="90000" rotWithShape="0" dir="5400000" dist="381000" sy="20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BLOCKCHAIN LANDSCAPE</a:t>
            </a:r>
            <a:endParaRPr b="1" sz="2800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03" name="Google Shape;203;p24"/>
          <p:cNvSpPr txBox="1"/>
          <p:nvPr/>
        </p:nvSpPr>
        <p:spPr>
          <a:xfrm>
            <a:off x="7696200" y="799824"/>
            <a:ext cx="9144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Ongoing</a:t>
            </a:r>
            <a:endParaRPr/>
          </a:p>
        </p:txBody>
      </p:sp>
      <p:sp>
        <p:nvSpPr>
          <p:cNvPr id="204" name="Google Shape;204;p24"/>
          <p:cNvSpPr txBox="1"/>
          <p:nvPr/>
        </p:nvSpPr>
        <p:spPr>
          <a:xfrm>
            <a:off x="1752600" y="2133600"/>
            <a:ext cx="1524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BTC 2009=&gt;</a:t>
            </a:r>
            <a:endParaRPr/>
          </a:p>
        </p:txBody>
      </p:sp>
      <p:sp>
        <p:nvSpPr>
          <p:cNvPr id="205" name="Google Shape;205;p24"/>
          <p:cNvSpPr txBox="1"/>
          <p:nvPr/>
        </p:nvSpPr>
        <p:spPr>
          <a:xfrm>
            <a:off x="4419600" y="742720"/>
            <a:ext cx="13716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ETH 2013=&gt;</a:t>
            </a:r>
            <a:endParaRPr/>
          </a:p>
        </p:txBody>
      </p:sp>
      <p:sp>
        <p:nvSpPr>
          <p:cNvPr id="206" name="Google Shape;206;p24"/>
          <p:cNvSpPr/>
          <p:nvPr/>
        </p:nvSpPr>
        <p:spPr>
          <a:xfrm rot="-5400000">
            <a:off x="4572000" y="1905000"/>
            <a:ext cx="2133600" cy="457200"/>
          </a:xfrm>
          <a:prstGeom prst="rect">
            <a:avLst/>
          </a:prstGeom>
          <a:solidFill>
            <a:srgbClr val="FF6600">
              <a:alpha val="64705"/>
            </a:srgbClr>
          </a:solidFill>
          <a:ln cap="flat" cmpd="sng" w="12700">
            <a:solidFill>
              <a:srgbClr val="9AE4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Custom Tokens &amp; NFT</a:t>
            </a:r>
            <a:endParaRPr/>
          </a:p>
        </p:txBody>
      </p:sp>
      <p:sp>
        <p:nvSpPr>
          <p:cNvPr id="207" name="Google Shape;207;p24"/>
          <p:cNvSpPr/>
          <p:nvPr/>
        </p:nvSpPr>
        <p:spPr>
          <a:xfrm rot="-5400000">
            <a:off x="7277196" y="2124420"/>
            <a:ext cx="2133600" cy="609600"/>
          </a:xfrm>
          <a:prstGeom prst="rect">
            <a:avLst/>
          </a:prstGeom>
          <a:solidFill>
            <a:srgbClr val="FF6600">
              <a:alpha val="80000"/>
            </a:srgbClr>
          </a:solidFill>
          <a:ln cap="flat" cmpd="sng" w="12700">
            <a:solidFill>
              <a:srgbClr val="9AE4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Custom Tokens &amp; NFT</a:t>
            </a:r>
            <a:endParaRPr/>
          </a:p>
        </p:txBody>
      </p:sp>
      <p:pic>
        <p:nvPicPr>
          <p:cNvPr descr="crypto-currency-ethereum-golden-symbol-KA9CDT.jpg" id="208" name="Google Shape;208;p24"/>
          <p:cNvPicPr preferRelativeResize="0"/>
          <p:nvPr/>
        </p:nvPicPr>
        <p:blipFill rotWithShape="1">
          <a:blip r:embed="rId8">
            <a:alphaModFix/>
          </a:blip>
          <a:srcRect b="13270" l="7629" r="7293" t="7333"/>
          <a:stretch/>
        </p:blipFill>
        <p:spPr>
          <a:xfrm>
            <a:off x="3733800" y="914400"/>
            <a:ext cx="763672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THEREUM-LOGO-2.png" id="209" name="Google Shape;209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33800" y="1524000"/>
            <a:ext cx="381000" cy="3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210" name="Google Shape;210;p24"/>
          <p:cNvSpPr/>
          <p:nvPr/>
        </p:nvSpPr>
        <p:spPr>
          <a:xfrm>
            <a:off x="3733800" y="3276600"/>
            <a:ext cx="2133600" cy="327202"/>
          </a:xfrm>
          <a:prstGeom prst="rect">
            <a:avLst/>
          </a:prstGeom>
          <a:gradFill>
            <a:gsLst>
              <a:gs pos="0">
                <a:srgbClr val="598510"/>
              </a:gs>
              <a:gs pos="80000">
                <a:srgbClr val="95DB1B"/>
              </a:gs>
              <a:gs pos="100000">
                <a:srgbClr val="ADFF3A"/>
              </a:gs>
            </a:gsLst>
            <a:lin ang="16200000" scaled="0"/>
          </a:gradFill>
          <a:ln cap="flat" cmpd="sng" w="12700">
            <a:solidFill>
              <a:srgbClr val="9AE4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Smart (bot) Contracts</a:t>
            </a:r>
            <a:endParaRPr/>
          </a:p>
        </p:txBody>
      </p:sp>
      <p:sp>
        <p:nvSpPr>
          <p:cNvPr id="211" name="Google Shape;211;p24"/>
          <p:cNvSpPr/>
          <p:nvPr/>
        </p:nvSpPr>
        <p:spPr>
          <a:xfrm>
            <a:off x="1604154" y="3408710"/>
            <a:ext cx="1614384" cy="220245"/>
          </a:xfrm>
          <a:prstGeom prst="rect">
            <a:avLst/>
          </a:prstGeom>
          <a:gradFill>
            <a:gsLst>
              <a:gs pos="0">
                <a:srgbClr val="598510"/>
              </a:gs>
              <a:gs pos="80000">
                <a:srgbClr val="95DB1B"/>
              </a:gs>
              <a:gs pos="100000">
                <a:srgbClr val="ADFF3A"/>
              </a:gs>
            </a:gsLst>
            <a:lin ang="16200000" scaled="0"/>
          </a:gradFill>
          <a:ln cap="flat" cmpd="sng" w="12700">
            <a:solidFill>
              <a:srgbClr val="9AE4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Smart (bot) Contracts</a:t>
            </a:r>
            <a:endParaRPr/>
          </a:p>
        </p:txBody>
      </p:sp>
      <p:sp>
        <p:nvSpPr>
          <p:cNvPr id="212" name="Google Shape;212;p24"/>
          <p:cNvSpPr/>
          <p:nvPr/>
        </p:nvSpPr>
        <p:spPr>
          <a:xfrm>
            <a:off x="4416325" y="786477"/>
            <a:ext cx="1598169" cy="2609712"/>
          </a:xfrm>
          <a:prstGeom prst="frame">
            <a:avLst>
              <a:gd fmla="val 9371" name="adj1"/>
            </a:avLst>
          </a:prstGeom>
          <a:solidFill>
            <a:srgbClr val="FF0000"/>
          </a:solidFill>
          <a:ln cap="flat" cmpd="sng" w="12700">
            <a:solidFill>
              <a:srgbClr val="F1D701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sx="104000" rotWithShape="0" algn="ctr" dir="5400000" dist="38100" sy="104000">
              <a:srgbClr val="000000">
                <a:alpha val="8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0000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13" name="Google Shape;213;p24"/>
          <p:cNvSpPr/>
          <p:nvPr/>
        </p:nvSpPr>
        <p:spPr>
          <a:xfrm>
            <a:off x="4604794" y="1055347"/>
            <a:ext cx="762000" cy="336560"/>
          </a:xfrm>
          <a:prstGeom prst="rect">
            <a:avLst/>
          </a:prstGeom>
          <a:gradFill>
            <a:gsLst>
              <a:gs pos="0">
                <a:srgbClr val="598510"/>
              </a:gs>
              <a:gs pos="80000">
                <a:srgbClr val="95DB1B"/>
              </a:gs>
              <a:gs pos="100000">
                <a:srgbClr val="ADFF3A"/>
              </a:gs>
            </a:gsLst>
            <a:lin ang="16200000" scaled="0"/>
          </a:gradFill>
          <a:ln cap="flat" cmpd="sng" w="12700">
            <a:solidFill>
              <a:srgbClr val="9AE4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wallet</a:t>
            </a:r>
            <a:endParaRPr/>
          </a:p>
        </p:txBody>
      </p:sp>
      <p:sp>
        <p:nvSpPr>
          <p:cNvPr id="214" name="Google Shape;214;p24"/>
          <p:cNvSpPr/>
          <p:nvPr/>
        </p:nvSpPr>
        <p:spPr>
          <a:xfrm>
            <a:off x="2283347" y="888174"/>
            <a:ext cx="762000" cy="336560"/>
          </a:xfrm>
          <a:prstGeom prst="rect">
            <a:avLst/>
          </a:prstGeom>
          <a:gradFill>
            <a:gsLst>
              <a:gs pos="0">
                <a:srgbClr val="598510"/>
              </a:gs>
              <a:gs pos="80000">
                <a:srgbClr val="95DB1B"/>
              </a:gs>
              <a:gs pos="100000">
                <a:srgbClr val="ADFF3A"/>
              </a:gs>
            </a:gsLst>
            <a:lin ang="16200000" scaled="0"/>
          </a:gradFill>
          <a:ln cap="flat" cmpd="sng" w="12700">
            <a:solidFill>
              <a:srgbClr val="9AE4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wallet</a:t>
            </a:r>
            <a:endParaRPr/>
          </a:p>
        </p:txBody>
      </p:sp>
      <p:sp>
        <p:nvSpPr>
          <p:cNvPr id="215" name="Google Shape;215;p24"/>
          <p:cNvSpPr/>
          <p:nvPr/>
        </p:nvSpPr>
        <p:spPr>
          <a:xfrm>
            <a:off x="7165549" y="1352675"/>
            <a:ext cx="762000" cy="336560"/>
          </a:xfrm>
          <a:prstGeom prst="rect">
            <a:avLst/>
          </a:prstGeom>
          <a:gradFill>
            <a:gsLst>
              <a:gs pos="0">
                <a:srgbClr val="598510"/>
              </a:gs>
              <a:gs pos="80000">
                <a:srgbClr val="95DB1B"/>
              </a:gs>
              <a:gs pos="100000">
                <a:srgbClr val="ADFF3A"/>
              </a:gs>
            </a:gsLst>
            <a:lin ang="16200000" scaled="0"/>
          </a:gradFill>
          <a:ln cap="flat" cmpd="sng" w="12700">
            <a:solidFill>
              <a:srgbClr val="9AE4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wallet</a:t>
            </a:r>
            <a:endParaRPr/>
          </a:p>
        </p:txBody>
      </p:sp>
      <p:sp>
        <p:nvSpPr>
          <p:cNvPr id="216" name="Google Shape;216;p24"/>
          <p:cNvSpPr txBox="1"/>
          <p:nvPr>
            <p:ph idx="11" type="ftr"/>
          </p:nvPr>
        </p:nvSpPr>
        <p:spPr>
          <a:xfrm>
            <a:off x="314349" y="6502122"/>
            <a:ext cx="60864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Steve Derezinski sjd@mit.edu -- MIT Bitcoin Club / Sloan Blockchain Club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0968AC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/>
          <p:nvPr/>
        </p:nvSpPr>
        <p:spPr>
          <a:xfrm>
            <a:off x="4908278" y="2470078"/>
            <a:ext cx="3705429" cy="3708799"/>
          </a:xfrm>
          <a:prstGeom prst="donut">
            <a:avLst>
              <a:gd fmla="val 29065" name="adj"/>
            </a:avLst>
          </a:prstGeom>
          <a:solidFill>
            <a:schemeClr val="lt1"/>
          </a:solidFill>
          <a:ln cap="flat" cmpd="sng" w="12700">
            <a:solidFill>
              <a:srgbClr val="F1D70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22" name="Google Shape;222;p25"/>
          <p:cNvSpPr txBox="1"/>
          <p:nvPr>
            <p:ph type="title"/>
          </p:nvPr>
        </p:nvSpPr>
        <p:spPr>
          <a:xfrm>
            <a:off x="779462" y="107577"/>
            <a:ext cx="7581901" cy="16539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ndara"/>
              <a:buNone/>
            </a:pPr>
            <a:r>
              <a:rPr lang="en-US" sz="4000"/>
              <a:t>Global &amp; Decentralized Bitcoin vs. US Central Bank, banks, treasury</a:t>
            </a:r>
            <a:endParaRPr/>
          </a:p>
        </p:txBody>
      </p:sp>
      <p:sp>
        <p:nvSpPr>
          <p:cNvPr id="223" name="Google Shape;223;p25"/>
          <p:cNvSpPr txBox="1"/>
          <p:nvPr>
            <p:ph idx="1" type="body"/>
          </p:nvPr>
        </p:nvSpPr>
        <p:spPr>
          <a:xfrm>
            <a:off x="779462" y="1761565"/>
            <a:ext cx="3657600" cy="51546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ndara"/>
              <a:buNone/>
            </a:pPr>
            <a:r>
              <a:rPr lang="en-US"/>
              <a:t>Central Banks</a:t>
            </a:r>
            <a:endParaRPr/>
          </a:p>
        </p:txBody>
      </p:sp>
      <p:sp>
        <p:nvSpPr>
          <p:cNvPr id="224" name="Google Shape;224;p25"/>
          <p:cNvSpPr txBox="1"/>
          <p:nvPr>
            <p:ph idx="3" type="body"/>
          </p:nvPr>
        </p:nvSpPr>
        <p:spPr>
          <a:xfrm>
            <a:off x="5300869" y="1761565"/>
            <a:ext cx="3060493" cy="51546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ndara"/>
              <a:buNone/>
            </a:pPr>
            <a:r>
              <a:rPr lang="en-US"/>
              <a:t>Bitcoin / Ethereum / </a:t>
            </a:r>
            <a:br>
              <a:rPr lang="en-US"/>
            </a:br>
            <a:r>
              <a:rPr lang="en-US"/>
              <a:t>Public Blockchains</a:t>
            </a:r>
            <a:endParaRPr/>
          </a:p>
        </p:txBody>
      </p:sp>
      <p:pic>
        <p:nvPicPr>
          <p:cNvPr descr="centralbanks.png" id="225" name="Google Shape;22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6514" y="2792087"/>
            <a:ext cx="3470548" cy="25187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cent-t.png" id="226" name="Google Shape;22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31323" y="2510398"/>
            <a:ext cx="3822700" cy="353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>
            <p:ph idx="11" type="ftr"/>
          </p:nvPr>
        </p:nvSpPr>
        <p:spPr>
          <a:xfrm>
            <a:off x="354105" y="6356350"/>
            <a:ext cx="59936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Steve Derezinski sjd@mit.edu -- MIT Bitcoin Club / Sloan Blockchain Club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0968AC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/>
          <p:nvPr>
            <p:ph type="title"/>
          </p:nvPr>
        </p:nvSpPr>
        <p:spPr>
          <a:xfrm>
            <a:off x="779462" y="107577"/>
            <a:ext cx="7581901" cy="16539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ndara"/>
              <a:buNone/>
            </a:pPr>
            <a:r>
              <a:rPr lang="en-US" sz="4800"/>
              <a:t>Blockchain = Distributed Ledger Technology</a:t>
            </a:r>
            <a:endParaRPr/>
          </a:p>
        </p:txBody>
      </p:sp>
      <p:sp>
        <p:nvSpPr>
          <p:cNvPr id="234" name="Google Shape;234;p26"/>
          <p:cNvSpPr txBox="1"/>
          <p:nvPr>
            <p:ph idx="1" type="body"/>
          </p:nvPr>
        </p:nvSpPr>
        <p:spPr>
          <a:xfrm>
            <a:off x="779462" y="1761565"/>
            <a:ext cx="3657600" cy="51546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ndara"/>
              <a:buNone/>
            </a:pPr>
            <a:r>
              <a:rPr lang="en-US"/>
              <a:t>Original Ledger</a:t>
            </a:r>
            <a:endParaRPr/>
          </a:p>
        </p:txBody>
      </p:sp>
      <p:pic>
        <p:nvPicPr>
          <p:cNvPr descr="general_ledger.jpg" id="235" name="Google Shape;235;p26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32929" l="2475" r="3198" t="2055"/>
          <a:stretch/>
        </p:blipFill>
        <p:spPr>
          <a:xfrm>
            <a:off x="870024" y="2560187"/>
            <a:ext cx="3450094" cy="330721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6"/>
          <p:cNvSpPr txBox="1"/>
          <p:nvPr>
            <p:ph idx="3" type="body"/>
          </p:nvPr>
        </p:nvSpPr>
        <p:spPr>
          <a:xfrm>
            <a:off x="4703763" y="1761565"/>
            <a:ext cx="3657600" cy="51546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ndara"/>
              <a:buNone/>
            </a:pPr>
            <a:r>
              <a:rPr lang="en-US"/>
              <a:t>DLT = Blockchain</a:t>
            </a:r>
            <a:endParaRPr/>
          </a:p>
        </p:txBody>
      </p:sp>
      <p:sp>
        <p:nvSpPr>
          <p:cNvPr id="237" name="Google Shape;237;p26"/>
          <p:cNvSpPr txBox="1"/>
          <p:nvPr>
            <p:ph idx="11" type="ftr"/>
          </p:nvPr>
        </p:nvSpPr>
        <p:spPr>
          <a:xfrm>
            <a:off x="354105" y="6356350"/>
            <a:ext cx="65237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Steve Derezinski sjd@mit.edu -- MIT Bitcoin Club / Sloan Blockchain Club</a:t>
            </a:r>
            <a:endParaRPr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38" name="Google Shape;238;p26"/>
          <p:cNvSpPr/>
          <p:nvPr/>
        </p:nvSpPr>
        <p:spPr>
          <a:xfrm>
            <a:off x="4942302" y="3117827"/>
            <a:ext cx="3419061" cy="1200329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Constantly synchronized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Immutable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Time stamped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Decentralized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0968AC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"/>
          <p:cNvSpPr txBox="1"/>
          <p:nvPr>
            <p:ph type="title"/>
          </p:nvPr>
        </p:nvSpPr>
        <p:spPr>
          <a:xfrm>
            <a:off x="948990" y="1232452"/>
            <a:ext cx="7343954" cy="35364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2500"/>
              <a:buFont typeface="Calibri"/>
              <a:buNone/>
            </a:pPr>
            <a:r>
              <a:rPr lang="en-US" sz="5400"/>
              <a:t>Blockchain:</a:t>
            </a:r>
            <a:br>
              <a:rPr lang="en-US" sz="5400"/>
            </a:br>
            <a:br>
              <a:rPr lang="en-US" sz="5400"/>
            </a:br>
            <a:r>
              <a:rPr lang="en-US" sz="5400"/>
              <a:t>Operating System for the Global Economy</a:t>
            </a:r>
            <a:endParaRPr sz="5400"/>
          </a:p>
        </p:txBody>
      </p:sp>
      <p:sp>
        <p:nvSpPr>
          <p:cNvPr id="244" name="Google Shape;244;p27"/>
          <p:cNvSpPr txBox="1"/>
          <p:nvPr>
            <p:ph idx="11" type="ftr"/>
          </p:nvPr>
        </p:nvSpPr>
        <p:spPr>
          <a:xfrm>
            <a:off x="354105" y="6356350"/>
            <a:ext cx="493351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Steve Derezinski sjd@mit.edu -- MIT Bitcoin Club / Sloan Blockchain Club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0968AC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/>
          <p:nvPr>
            <p:ph type="title"/>
          </p:nvPr>
        </p:nvSpPr>
        <p:spPr>
          <a:xfrm>
            <a:off x="948990" y="1232452"/>
            <a:ext cx="7343954" cy="35364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2500"/>
              <a:buFont typeface="Calibri"/>
              <a:buNone/>
            </a:pPr>
            <a:r>
              <a:rPr lang="en-US" sz="5400"/>
              <a:t>Blockchain:</a:t>
            </a:r>
            <a:br>
              <a:rPr lang="en-US" sz="5400"/>
            </a:br>
            <a:br>
              <a:rPr lang="en-US" sz="5400"/>
            </a:br>
            <a:r>
              <a:rPr lang="en-US" sz="5400"/>
              <a:t>Operating System for the </a:t>
            </a:r>
            <a:r>
              <a:rPr lang="en-US" sz="5400"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Galactic</a:t>
            </a:r>
            <a:r>
              <a:rPr lang="en-US" sz="5400"/>
              <a:t> Economy</a:t>
            </a:r>
            <a:endParaRPr sz="5400"/>
          </a:p>
        </p:txBody>
      </p:sp>
      <p:sp>
        <p:nvSpPr>
          <p:cNvPr id="250" name="Google Shape;250;p28"/>
          <p:cNvSpPr txBox="1"/>
          <p:nvPr>
            <p:ph idx="11" type="ftr"/>
          </p:nvPr>
        </p:nvSpPr>
        <p:spPr>
          <a:xfrm>
            <a:off x="354106" y="6356350"/>
            <a:ext cx="52648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Steve Derezinski sjd@mit.edu -- MIT Bitcoin Club / Sloan Blockchain Club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0968AC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 txBox="1"/>
          <p:nvPr>
            <p:ph type="title"/>
          </p:nvPr>
        </p:nvSpPr>
        <p:spPr>
          <a:xfrm>
            <a:off x="779462" y="107577"/>
            <a:ext cx="7581901" cy="16539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Candara"/>
              <a:buNone/>
            </a:pPr>
            <a:r>
              <a:rPr lang="en-US"/>
              <a:t>How to access?  Wallets</a:t>
            </a:r>
            <a:endParaRPr/>
          </a:p>
        </p:txBody>
      </p:sp>
      <p:sp>
        <p:nvSpPr>
          <p:cNvPr id="256" name="Google Shape;256;p29"/>
          <p:cNvSpPr txBox="1"/>
          <p:nvPr>
            <p:ph idx="1" type="body"/>
          </p:nvPr>
        </p:nvSpPr>
        <p:spPr>
          <a:xfrm>
            <a:off x="779462" y="1882588"/>
            <a:ext cx="7581901" cy="3953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3225" lvl="0" marL="40322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ndara"/>
              <a:buChar char="•"/>
            </a:pPr>
            <a:r>
              <a:rPr lang="en-US"/>
              <a:t>In order to access the WEB3.0, we need a way to add value/currency to our web2.0 world.</a:t>
            </a:r>
            <a:endParaRPr/>
          </a:p>
          <a:p>
            <a:pPr indent="-403225" lvl="0" marL="403225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ndara"/>
              <a:buChar char="•"/>
            </a:pPr>
            <a:r>
              <a:rPr lang="en-US"/>
              <a:t>Most of the Web3.0 world runs on Ethereum – it is the top currency for developers and for DAPPs.</a:t>
            </a:r>
            <a:endParaRPr/>
          </a:p>
          <a:p>
            <a:pPr indent="-403225" lvl="0" marL="403225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ndara"/>
              <a:buChar char="•"/>
            </a:pPr>
            <a:r>
              <a:rPr lang="en-US"/>
              <a:t>We need a wallet…</a:t>
            </a:r>
            <a:endParaRPr/>
          </a:p>
        </p:txBody>
      </p:sp>
      <p:sp>
        <p:nvSpPr>
          <p:cNvPr id="257" name="Google Shape;257;p29"/>
          <p:cNvSpPr txBox="1"/>
          <p:nvPr>
            <p:ph idx="11" type="ftr"/>
          </p:nvPr>
        </p:nvSpPr>
        <p:spPr>
          <a:xfrm>
            <a:off x="354106" y="6356350"/>
            <a:ext cx="55563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Steve Derezinski sjd@mit.edu -- MIT Bitcoin Club / Sloan Blockchain Club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0968AC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 txBox="1"/>
          <p:nvPr>
            <p:ph type="title"/>
          </p:nvPr>
        </p:nvSpPr>
        <p:spPr>
          <a:xfrm>
            <a:off x="779462" y="107577"/>
            <a:ext cx="7581901" cy="1653988"/>
          </a:xfrm>
          <a:prstGeom prst="rect">
            <a:avLst/>
          </a:prstGeom>
          <a:solidFill>
            <a:srgbClr val="0968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Candara"/>
              <a:buNone/>
            </a:pPr>
            <a:r>
              <a:rPr lang="en-US"/>
              <a:t>Cryptography intermission</a:t>
            </a:r>
            <a:endParaRPr/>
          </a:p>
        </p:txBody>
      </p:sp>
      <p:sp>
        <p:nvSpPr>
          <p:cNvPr id="263" name="Google Shape;263;p30"/>
          <p:cNvSpPr txBox="1"/>
          <p:nvPr>
            <p:ph idx="1" type="body"/>
          </p:nvPr>
        </p:nvSpPr>
        <p:spPr>
          <a:xfrm>
            <a:off x="779450" y="1882600"/>
            <a:ext cx="4860000" cy="3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10000"/>
          </a:bodyPr>
          <a:lstStyle/>
          <a:p>
            <a:pPr indent="-391795" lvl="0" marL="40322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ndara"/>
              <a:buChar char="•"/>
            </a:pPr>
            <a:r>
              <a:rPr lang="en-US"/>
              <a:t>Wallets require a PRIVATE KEY</a:t>
            </a:r>
            <a:endParaRPr/>
          </a:p>
          <a:p>
            <a:pPr indent="-391795" lvl="0" marL="403225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ndara"/>
              <a:buChar char="•"/>
            </a:pPr>
            <a:r>
              <a:rPr lang="en-US"/>
              <a:t>Which creates a PUBLIC KEY</a:t>
            </a:r>
            <a:endParaRPr/>
          </a:p>
          <a:p>
            <a:pPr indent="-296545" lvl="0" marL="403225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ndara"/>
              <a:buNone/>
            </a:pPr>
            <a:r>
              <a:t/>
            </a:r>
            <a:endParaRPr/>
          </a:p>
          <a:p>
            <a:pPr indent="-391795" lvl="0" marL="403225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ndara"/>
              <a:buChar char="•"/>
            </a:pPr>
            <a:r>
              <a:rPr lang="en-US"/>
              <a:t>Core to crypto is a ONE-WAY MATH FUNCTION</a:t>
            </a:r>
            <a:endParaRPr/>
          </a:p>
          <a:p>
            <a:pPr indent="-296545" lvl="0" marL="403225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ndara"/>
              <a:buNone/>
            </a:pPr>
            <a:r>
              <a:t/>
            </a:r>
            <a:endParaRPr/>
          </a:p>
          <a:p>
            <a:pPr indent="-391795" lvl="0" marL="403225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ndara"/>
              <a:buChar char="•"/>
            </a:pPr>
            <a:r>
              <a:rPr lang="en-US"/>
              <a:t>Private Keys for Ethereum start with a 12-word mnemonic phrase, taken from ~250,000 words.</a:t>
            </a:r>
            <a:endParaRPr/>
          </a:p>
          <a:p>
            <a:pPr indent="-391795" lvl="0" marL="403225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ndara"/>
              <a:buChar char="•"/>
            </a:pPr>
            <a:r>
              <a:rPr lang="en-US"/>
              <a:t>Spelling and order is critical for these 12-words</a:t>
            </a:r>
            <a:endParaRPr/>
          </a:p>
          <a:p>
            <a:pPr indent="-391795" lvl="0" marL="403225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ndara"/>
              <a:buChar char="•"/>
            </a:pPr>
            <a:r>
              <a:rPr lang="en-US"/>
              <a:t>SECURITY OF YOUR ASSETS IS SECURING YOUR PRIVATE KEYS</a:t>
            </a:r>
            <a:endParaRPr/>
          </a:p>
        </p:txBody>
      </p:sp>
      <p:sp>
        <p:nvSpPr>
          <p:cNvPr id="264" name="Google Shape;264;p30"/>
          <p:cNvSpPr txBox="1"/>
          <p:nvPr>
            <p:ph idx="11" type="ftr"/>
          </p:nvPr>
        </p:nvSpPr>
        <p:spPr>
          <a:xfrm>
            <a:off x="354105" y="6356350"/>
            <a:ext cx="523831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Steve Derezinski sjd@mit.edu -- MIT Bitcoin Club / Sloan Blockchain Club</a:t>
            </a:r>
            <a:endParaRPr/>
          </a:p>
        </p:txBody>
      </p:sp>
      <p:pic>
        <p:nvPicPr>
          <p:cNvPr id="265" name="Google Shape;265;p30"/>
          <p:cNvPicPr preferRelativeResize="0"/>
          <p:nvPr/>
        </p:nvPicPr>
        <p:blipFill rotWithShape="1">
          <a:blip r:embed="rId3">
            <a:alphaModFix/>
          </a:blip>
          <a:srcRect b="0" l="0" r="47232" t="0"/>
          <a:stretch/>
        </p:blipFill>
        <p:spPr>
          <a:xfrm>
            <a:off x="5951650" y="1882600"/>
            <a:ext cx="2749248" cy="395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0"/>
          <p:cNvSpPr txBox="1"/>
          <p:nvPr/>
        </p:nvSpPr>
        <p:spPr>
          <a:xfrm>
            <a:off x="5528700" y="6193350"/>
            <a:ext cx="259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Candara"/>
                <a:ea typeface="Candara"/>
                <a:cs typeface="Candara"/>
                <a:sym typeface="Candara"/>
              </a:rPr>
              <a:t>DON’T SHOW THIS!!!!</a:t>
            </a:r>
            <a:endParaRPr b="1" sz="1800">
              <a:solidFill>
                <a:srgbClr val="FF0000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cxnSp>
        <p:nvCxnSpPr>
          <p:cNvPr id="267" name="Google Shape;267;p30"/>
          <p:cNvCxnSpPr>
            <a:stCxn id="266" idx="0"/>
          </p:cNvCxnSpPr>
          <p:nvPr/>
        </p:nvCxnSpPr>
        <p:spPr>
          <a:xfrm flipH="1" rot="10800000">
            <a:off x="6827850" y="4843950"/>
            <a:ext cx="80400" cy="1349400"/>
          </a:xfrm>
          <a:prstGeom prst="straightConnector1">
            <a:avLst/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0968AC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 txBox="1"/>
          <p:nvPr>
            <p:ph type="title"/>
          </p:nvPr>
        </p:nvSpPr>
        <p:spPr>
          <a:xfrm>
            <a:off x="779462" y="107577"/>
            <a:ext cx="7581901" cy="16539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Candara"/>
              <a:buNone/>
            </a:pPr>
            <a:r>
              <a:rPr lang="en-US"/>
              <a:t>Wallets for web3.0</a:t>
            </a:r>
            <a:endParaRPr/>
          </a:p>
        </p:txBody>
      </p:sp>
      <p:sp>
        <p:nvSpPr>
          <p:cNvPr id="273" name="Google Shape;273;p31"/>
          <p:cNvSpPr txBox="1"/>
          <p:nvPr>
            <p:ph idx="1" type="body"/>
          </p:nvPr>
        </p:nvSpPr>
        <p:spPr>
          <a:xfrm>
            <a:off x="779462" y="1882588"/>
            <a:ext cx="7581901" cy="3953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ndara"/>
              <a:buNone/>
            </a:pPr>
            <a:r>
              <a:t/>
            </a:r>
            <a:endParaRPr/>
          </a:p>
          <a:p>
            <a:pPr indent="-403225" lvl="0" marL="403225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ndara"/>
              <a:buChar char="•"/>
            </a:pPr>
            <a:r>
              <a:rPr lang="en-US"/>
              <a:t>Custody vs. non-custody wallets</a:t>
            </a:r>
            <a:endParaRPr/>
          </a:p>
          <a:p>
            <a:pPr indent="-403225" lvl="1" marL="80645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ndara"/>
              <a:buChar char="•"/>
            </a:pPr>
            <a:r>
              <a:rPr lang="en-US"/>
              <a:t>Exchange wallets (centralized, custody)</a:t>
            </a:r>
            <a:endParaRPr/>
          </a:p>
          <a:p>
            <a:pPr indent="-336550" lvl="2" marL="11430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ndara"/>
              <a:buChar char="•"/>
            </a:pPr>
            <a:r>
              <a:rPr lang="en-US"/>
              <a:t>Easy to use.  Have been hacked.</a:t>
            </a:r>
            <a:endParaRPr/>
          </a:p>
          <a:p>
            <a:pPr indent="-403225" lvl="1" marL="80645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ndara"/>
              <a:buChar char="•"/>
            </a:pPr>
            <a:r>
              <a:rPr lang="en-US"/>
              <a:t>Self-custody wallets (decentralized)</a:t>
            </a:r>
            <a:endParaRPr/>
          </a:p>
          <a:p>
            <a:pPr indent="-336550" lvl="2" marL="11430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ndara"/>
              <a:buChar char="•"/>
            </a:pPr>
            <a:r>
              <a:rPr lang="en-US"/>
              <a:t>More difficult to use</a:t>
            </a:r>
            <a:endParaRPr/>
          </a:p>
          <a:p>
            <a:pPr indent="-336550" lvl="2" marL="11430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ndara"/>
              <a:buChar char="•"/>
            </a:pPr>
            <a:r>
              <a:rPr lang="en-US"/>
              <a:t>Be careful of phishing attacks!</a:t>
            </a:r>
            <a:endParaRPr/>
          </a:p>
          <a:p>
            <a:pPr indent="-403225" lvl="0" marL="403225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ndara"/>
              <a:buChar char="•"/>
            </a:pPr>
            <a:r>
              <a:rPr lang="en-US"/>
              <a:t>Hot Storage vs. Cold Storage</a:t>
            </a:r>
            <a:endParaRPr/>
          </a:p>
          <a:p>
            <a:pPr indent="-403225" lvl="1" marL="80645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ndara"/>
              <a:buChar char="•"/>
            </a:pPr>
            <a:r>
              <a:rPr lang="en-US"/>
              <a:t>Institutional storage</a:t>
            </a:r>
            <a:endParaRPr/>
          </a:p>
        </p:txBody>
      </p:sp>
      <p:sp>
        <p:nvSpPr>
          <p:cNvPr id="274" name="Google Shape;274;p31"/>
          <p:cNvSpPr txBox="1"/>
          <p:nvPr>
            <p:ph idx="11" type="ftr"/>
          </p:nvPr>
        </p:nvSpPr>
        <p:spPr>
          <a:xfrm>
            <a:off x="354106" y="6356350"/>
            <a:ext cx="49798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Steve Derezinski sjd@mit.edu -- MIT Bitcoin Club / Sloan Blockchain Club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0968AC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2"/>
          <p:cNvSpPr txBox="1"/>
          <p:nvPr>
            <p:ph type="title"/>
          </p:nvPr>
        </p:nvSpPr>
        <p:spPr>
          <a:xfrm>
            <a:off x="766762" y="437777"/>
            <a:ext cx="7581901" cy="16539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Candara"/>
              <a:buNone/>
            </a:pPr>
            <a:r>
              <a:rPr lang="en-US"/>
              <a:t>Install Metamask.io</a:t>
            </a:r>
            <a:br>
              <a:rPr lang="en-US"/>
            </a:br>
            <a:r>
              <a:rPr lang="en-US"/>
              <a:t>browser extension</a:t>
            </a:r>
            <a:endParaRPr/>
          </a:p>
        </p:txBody>
      </p:sp>
      <p:sp>
        <p:nvSpPr>
          <p:cNvPr id="280" name="Google Shape;280;p32"/>
          <p:cNvSpPr/>
          <p:nvPr/>
        </p:nvSpPr>
        <p:spPr>
          <a:xfrm>
            <a:off x="1088512" y="2235640"/>
            <a:ext cx="6394375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https://www.youtube.com/watch?v=gHmh3yPYe68</a:t>
            </a:r>
            <a:endParaRPr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SLOWLY!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ndara"/>
              <a:buAutoNum type="arabicParenR"/>
            </a:pPr>
            <a:r>
              <a:rPr lang="en-US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grab the extension for your browser (chrome / brave )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ndara"/>
              <a:buAutoNum type="arabicParenR"/>
            </a:pPr>
            <a:r>
              <a:rPr lang="en-US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Set a password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ndara"/>
              <a:buAutoNum type="arabicParenR"/>
            </a:pPr>
            <a:r>
              <a:rPr lang="en-US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Have it generate THE 12 WORD MNEMONIC! WRITE THIS DOWN CAREFULLY AND IN THE </a:t>
            </a:r>
            <a:r>
              <a:rPr lang="en-US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CORRECT</a:t>
            </a:r>
            <a:r>
              <a:rPr lang="en-US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 ORDER</a:t>
            </a:r>
            <a:endParaRPr/>
          </a:p>
        </p:txBody>
      </p:sp>
      <p:sp>
        <p:nvSpPr>
          <p:cNvPr id="281" name="Google Shape;281;p32"/>
          <p:cNvSpPr txBox="1"/>
          <p:nvPr>
            <p:ph idx="11" type="ftr"/>
          </p:nvPr>
        </p:nvSpPr>
        <p:spPr>
          <a:xfrm>
            <a:off x="354105" y="6356350"/>
            <a:ext cx="534432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Steve Derezinski sjd@mit.edu -- MIT Bitcoin Club / Sloan Blockchain Club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0968AC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type="title"/>
          </p:nvPr>
        </p:nvSpPr>
        <p:spPr>
          <a:xfrm>
            <a:off x="820737" y="1219013"/>
            <a:ext cx="7542213" cy="19589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Candara"/>
              <a:buNone/>
            </a:pPr>
            <a:r>
              <a:rPr lang="en-US"/>
              <a:t>Intro to Web3</a:t>
            </a:r>
            <a:endParaRPr/>
          </a:p>
        </p:txBody>
      </p:sp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820737" y="3224213"/>
            <a:ext cx="7542213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ndara"/>
              <a:buNone/>
            </a:pPr>
            <a:r>
              <a:rPr lang="en-US"/>
              <a:t>Class 1: Intro to Crypto, Blockchain, Wallets</a:t>
            </a:r>
            <a:endParaRPr/>
          </a:p>
        </p:txBody>
      </p:sp>
      <p:sp>
        <p:nvSpPr>
          <p:cNvPr id="106" name="Google Shape;106;p15"/>
          <p:cNvSpPr txBox="1"/>
          <p:nvPr>
            <p:ph idx="11" type="ftr"/>
          </p:nvPr>
        </p:nvSpPr>
        <p:spPr>
          <a:xfrm>
            <a:off x="354106" y="6356350"/>
            <a:ext cx="57799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Steve Derezinski sjd@mit.edu -- MIT Bitcoin Club / Sloan Blockchain Club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0968AC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3"/>
          <p:cNvSpPr txBox="1"/>
          <p:nvPr>
            <p:ph type="title"/>
          </p:nvPr>
        </p:nvSpPr>
        <p:spPr>
          <a:xfrm>
            <a:off x="3409298" y="1480375"/>
            <a:ext cx="2561400" cy="10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Candara"/>
              <a:buNone/>
            </a:pPr>
            <a:r>
              <a:rPr lang="en-US" sz="3400"/>
              <a:t>Your Wallet Address!</a:t>
            </a:r>
            <a:endParaRPr sz="3400"/>
          </a:p>
        </p:txBody>
      </p:sp>
      <p:sp>
        <p:nvSpPr>
          <p:cNvPr id="287" name="Google Shape;287;p33"/>
          <p:cNvSpPr txBox="1"/>
          <p:nvPr>
            <p:ph idx="11" type="ftr"/>
          </p:nvPr>
        </p:nvSpPr>
        <p:spPr>
          <a:xfrm>
            <a:off x="354106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Steve Derezinski sjd@mit.edu -- MIT Bitcoin Club / Sloan Blockchain Club</a:t>
            </a:r>
            <a:endParaRPr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288" name="Google Shape;2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681" y="1983865"/>
            <a:ext cx="2771163" cy="4791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025" y="1571615"/>
            <a:ext cx="3097306" cy="355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7725" y="4033075"/>
            <a:ext cx="3491200" cy="2202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1" name="Google Shape;291;p33"/>
          <p:cNvCxnSpPr>
            <a:stCxn id="292" idx="1"/>
          </p:cNvCxnSpPr>
          <p:nvPr/>
        </p:nvCxnSpPr>
        <p:spPr>
          <a:xfrm>
            <a:off x="922973" y="590100"/>
            <a:ext cx="617700" cy="12225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3" name="Google Shape;293;p33"/>
          <p:cNvCxnSpPr>
            <a:stCxn id="294" idx="2"/>
          </p:cNvCxnSpPr>
          <p:nvPr/>
        </p:nvCxnSpPr>
        <p:spPr>
          <a:xfrm>
            <a:off x="7724698" y="1631450"/>
            <a:ext cx="756300" cy="6054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5" name="Google Shape;295;p33"/>
          <p:cNvSpPr/>
          <p:nvPr/>
        </p:nvSpPr>
        <p:spPr>
          <a:xfrm>
            <a:off x="3665650" y="5337350"/>
            <a:ext cx="1148100" cy="302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6" name="Google Shape;296;p33"/>
          <p:cNvCxnSpPr>
            <a:stCxn id="286" idx="2"/>
          </p:cNvCxnSpPr>
          <p:nvPr/>
        </p:nvCxnSpPr>
        <p:spPr>
          <a:xfrm flipH="1">
            <a:off x="4230398" y="2516875"/>
            <a:ext cx="459600" cy="27801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2" name="Google Shape;292;p33"/>
          <p:cNvSpPr txBox="1"/>
          <p:nvPr>
            <p:ph type="title"/>
          </p:nvPr>
        </p:nvSpPr>
        <p:spPr>
          <a:xfrm>
            <a:off x="922973" y="71850"/>
            <a:ext cx="2561400" cy="10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Candara"/>
              <a:buNone/>
            </a:pPr>
            <a:r>
              <a:rPr lang="en-US" sz="3400"/>
              <a:t>Change Chains</a:t>
            </a:r>
            <a:endParaRPr sz="3400"/>
          </a:p>
        </p:txBody>
      </p:sp>
      <p:sp>
        <p:nvSpPr>
          <p:cNvPr id="294" name="Google Shape;294;p33"/>
          <p:cNvSpPr txBox="1"/>
          <p:nvPr>
            <p:ph type="title"/>
          </p:nvPr>
        </p:nvSpPr>
        <p:spPr>
          <a:xfrm>
            <a:off x="6443998" y="594950"/>
            <a:ext cx="2561400" cy="10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Candara"/>
              <a:buNone/>
            </a:pPr>
            <a:r>
              <a:rPr lang="en-US" sz="3400"/>
              <a:t>Switch Addresses</a:t>
            </a:r>
            <a:endParaRPr sz="3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0968AC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4"/>
          <p:cNvSpPr txBox="1"/>
          <p:nvPr>
            <p:ph type="title"/>
          </p:nvPr>
        </p:nvSpPr>
        <p:spPr>
          <a:xfrm>
            <a:off x="779462" y="107577"/>
            <a:ext cx="7581901" cy="16539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Candara"/>
              <a:buNone/>
            </a:pPr>
            <a:r>
              <a:rPr lang="en-US"/>
              <a:t>Other Chains</a:t>
            </a:r>
            <a:endParaRPr/>
          </a:p>
        </p:txBody>
      </p:sp>
      <p:sp>
        <p:nvSpPr>
          <p:cNvPr id="302" name="Google Shape;302;p34"/>
          <p:cNvSpPr txBox="1"/>
          <p:nvPr>
            <p:ph idx="1" type="body"/>
          </p:nvPr>
        </p:nvSpPr>
        <p:spPr>
          <a:xfrm>
            <a:off x="779462" y="1882588"/>
            <a:ext cx="7581901" cy="3953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403225" lvl="0" marL="40322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ndara"/>
              <a:buChar char="•"/>
            </a:pPr>
            <a:r>
              <a:rPr lang="en-US"/>
              <a:t>Ethereum Mainnet, PoW (soon PoS), ETH</a:t>
            </a:r>
            <a:endParaRPr/>
          </a:p>
          <a:p>
            <a:pPr indent="-403225" lvl="0" marL="403225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ndara"/>
              <a:buChar char="•"/>
            </a:pPr>
            <a:r>
              <a:rPr lang="en-US"/>
              <a:t>EVM-compatible chains</a:t>
            </a:r>
            <a:endParaRPr/>
          </a:p>
          <a:p>
            <a:pPr indent="-403225" lvl="1" marL="80645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ndara"/>
              <a:buChar char="•"/>
            </a:pPr>
            <a:r>
              <a:rPr lang="en-US"/>
              <a:t>Gnosis Chain (fka XDAI), POA chain, XDAI</a:t>
            </a:r>
            <a:endParaRPr/>
          </a:p>
          <a:p>
            <a:pPr indent="-403225" lvl="1" marL="80645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ndara"/>
              <a:buChar char="•"/>
            </a:pPr>
            <a:r>
              <a:rPr lang="en-US"/>
              <a:t>Polygon (sidechain) PoS, MATIC</a:t>
            </a:r>
            <a:endParaRPr/>
          </a:p>
          <a:p>
            <a:pPr indent="-403225" lvl="1" marL="80645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ndara"/>
              <a:buChar char="•"/>
            </a:pPr>
            <a:r>
              <a:rPr lang="en-US"/>
              <a:t>Binance, BNB</a:t>
            </a:r>
            <a:endParaRPr/>
          </a:p>
          <a:p>
            <a:pPr indent="-403225" lvl="1" marL="80645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ndara"/>
              <a:buChar char="•"/>
            </a:pPr>
            <a:r>
              <a:rPr lang="en-US"/>
              <a:t>(many more)</a:t>
            </a:r>
            <a:endParaRPr/>
          </a:p>
          <a:p>
            <a:pPr indent="-403225" lvl="0" marL="403225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ndara"/>
              <a:buChar char="•"/>
            </a:pPr>
            <a:r>
              <a:rPr lang="en-US"/>
              <a:t>See full list, including testnets here:</a:t>
            </a:r>
            <a:endParaRPr/>
          </a:p>
          <a:p>
            <a:pPr indent="-403225" lvl="1" marL="80645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ndara"/>
              <a:buChar char="•"/>
            </a:pPr>
            <a:r>
              <a:rPr lang="en-US"/>
              <a:t>https://chainlist.org/</a:t>
            </a:r>
            <a:endParaRPr/>
          </a:p>
          <a:p>
            <a:pPr indent="-403225" lvl="0" marL="403225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ndara"/>
              <a:buChar char="•"/>
            </a:pPr>
            <a:r>
              <a:rPr lang="en-US"/>
              <a:t>Full list of tokens here:</a:t>
            </a:r>
            <a:endParaRPr/>
          </a:p>
          <a:p>
            <a:pPr indent="-403225" lvl="1" marL="80645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ndara"/>
              <a:buChar char="•"/>
            </a:pPr>
            <a:r>
              <a:rPr lang="en-US"/>
              <a:t>https://tokenlists.org/</a:t>
            </a:r>
            <a:endParaRPr/>
          </a:p>
        </p:txBody>
      </p:sp>
      <p:sp>
        <p:nvSpPr>
          <p:cNvPr id="303" name="Google Shape;303;p34"/>
          <p:cNvSpPr txBox="1"/>
          <p:nvPr>
            <p:ph idx="11" type="ftr"/>
          </p:nvPr>
        </p:nvSpPr>
        <p:spPr>
          <a:xfrm>
            <a:off x="354106" y="6356350"/>
            <a:ext cx="50130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Steve Derezinski sjd@mit.edu -- MIT Bitcoin Club / Sloan Blockchain Club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0968AC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5"/>
          <p:cNvSpPr txBox="1"/>
          <p:nvPr>
            <p:ph type="title"/>
          </p:nvPr>
        </p:nvSpPr>
        <p:spPr>
          <a:xfrm>
            <a:off x="354106" y="162674"/>
            <a:ext cx="8470555" cy="12089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ndara"/>
              <a:buNone/>
            </a:pPr>
            <a:r>
              <a:rPr lang="en-US" sz="4400"/>
              <a:t>Send ETH (XDAI) to another address in whatsapp</a:t>
            </a:r>
            <a:endParaRPr sz="4400"/>
          </a:p>
        </p:txBody>
      </p:sp>
      <p:sp>
        <p:nvSpPr>
          <p:cNvPr id="309" name="Google Shape;309;p35"/>
          <p:cNvSpPr txBox="1"/>
          <p:nvPr>
            <p:ph idx="1" type="body"/>
          </p:nvPr>
        </p:nvSpPr>
        <p:spPr>
          <a:xfrm>
            <a:off x="636144" y="1879600"/>
            <a:ext cx="7581901" cy="3778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ndara"/>
              <a:buNone/>
            </a:pPr>
            <a:r>
              <a:rPr lang="en-US" u="sng"/>
              <a:t>WRITE DOWN:</a:t>
            </a:r>
            <a:endParaRPr/>
          </a:p>
          <a:p>
            <a:pPr indent="-403225" lvl="0" marL="403225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ndara"/>
              <a:buChar char="•"/>
            </a:pPr>
            <a:r>
              <a:rPr lang="en-US"/>
              <a:t>When you sent it.</a:t>
            </a:r>
            <a:endParaRPr/>
          </a:p>
          <a:p>
            <a:pPr indent="-403225" lvl="0" marL="403225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ndara"/>
              <a:buChar char="•"/>
            </a:pPr>
            <a:r>
              <a:rPr lang="en-US"/>
              <a:t>How much you sent</a:t>
            </a:r>
            <a:endParaRPr/>
          </a:p>
          <a:p>
            <a:pPr indent="-403225" lvl="0" marL="403225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ndara"/>
              <a:buChar char="•"/>
            </a:pPr>
            <a:r>
              <a:rPr lang="en-US"/>
              <a:t>Where you sent it</a:t>
            </a:r>
            <a:endParaRPr/>
          </a:p>
          <a:p>
            <a:pPr indent="-307975" lvl="0" marL="403225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ndar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ndara"/>
              <a:buNone/>
            </a:pPr>
            <a:r>
              <a:rPr lang="en-US" u="sng"/>
              <a:t>Your neighbor should record:</a:t>
            </a:r>
            <a:endParaRPr/>
          </a:p>
          <a:p>
            <a:pPr indent="-403225" lvl="0" marL="403225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ndara"/>
              <a:buChar char="•"/>
            </a:pPr>
            <a:r>
              <a:rPr lang="en-US"/>
              <a:t>When they got it.</a:t>
            </a:r>
            <a:endParaRPr/>
          </a:p>
          <a:p>
            <a:pPr indent="-403225" lvl="0" marL="403225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ndara"/>
              <a:buChar char="•"/>
            </a:pPr>
            <a:r>
              <a:rPr lang="en-US"/>
              <a:t>How much it was</a:t>
            </a:r>
            <a:endParaRPr/>
          </a:p>
          <a:p>
            <a:pPr indent="-403225" lvl="0" marL="403225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ndara"/>
              <a:buChar char="•"/>
            </a:pPr>
            <a:r>
              <a:rPr lang="en-US"/>
              <a:t>Gas cost (transaction fee)</a:t>
            </a:r>
            <a:endParaRPr/>
          </a:p>
        </p:txBody>
      </p:sp>
      <p:sp>
        <p:nvSpPr>
          <p:cNvPr id="310" name="Google Shape;310;p35"/>
          <p:cNvSpPr txBox="1"/>
          <p:nvPr>
            <p:ph idx="11" type="ftr"/>
          </p:nvPr>
        </p:nvSpPr>
        <p:spPr>
          <a:xfrm>
            <a:off x="354105" y="6356350"/>
            <a:ext cx="59936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Steve Derezinski sjd@mit.edu -- MIT Bitcoin Club / Sloan Blockchain Club</a:t>
            </a:r>
            <a:endParaRPr/>
          </a:p>
        </p:txBody>
      </p:sp>
      <p:pic>
        <p:nvPicPr>
          <p:cNvPr id="311" name="Google Shape;31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93450" y="1580365"/>
            <a:ext cx="3924595" cy="3881936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5"/>
          <p:cNvSpPr txBox="1"/>
          <p:nvPr/>
        </p:nvSpPr>
        <p:spPr>
          <a:xfrm>
            <a:off x="4733090" y="5671066"/>
            <a:ext cx="3229400" cy="369332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Whatsapp Invite QR Code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0968AC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8-09-06 at 2.13.13 PM.png" id="317" name="Google Shape;31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5695" y="163613"/>
            <a:ext cx="7483408" cy="61927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8" name="Google Shape;318;p36"/>
          <p:cNvCxnSpPr/>
          <p:nvPr/>
        </p:nvCxnSpPr>
        <p:spPr>
          <a:xfrm flipH="1" rot="10800000">
            <a:off x="1259851" y="846698"/>
            <a:ext cx="574492" cy="151196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lg" w="lg" type="stealth"/>
          </a:ln>
        </p:spPr>
      </p:cxnSp>
      <p:sp>
        <p:nvSpPr>
          <p:cNvPr id="319" name="Google Shape;319;p36"/>
          <p:cNvSpPr txBox="1"/>
          <p:nvPr/>
        </p:nvSpPr>
        <p:spPr>
          <a:xfrm>
            <a:off x="262050" y="536229"/>
            <a:ext cx="114898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Your Wallet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Address</a:t>
            </a:r>
            <a:endParaRPr/>
          </a:p>
        </p:txBody>
      </p:sp>
      <p:cxnSp>
        <p:nvCxnSpPr>
          <p:cNvPr id="320" name="Google Shape;320;p36"/>
          <p:cNvCxnSpPr/>
          <p:nvPr/>
        </p:nvCxnSpPr>
        <p:spPr>
          <a:xfrm flipH="1" rot="10800000">
            <a:off x="1834343" y="1209568"/>
            <a:ext cx="5513109" cy="10080"/>
          </a:xfrm>
          <a:prstGeom prst="straightConnector1">
            <a:avLst/>
          </a:prstGeom>
          <a:noFill/>
          <a:ln cap="flat" cmpd="sng" w="31750">
            <a:solidFill>
              <a:srgbClr val="E6CE0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1" name="Google Shape;321;p36"/>
          <p:cNvSpPr/>
          <p:nvPr/>
        </p:nvSpPr>
        <p:spPr>
          <a:xfrm>
            <a:off x="1834343" y="685422"/>
            <a:ext cx="3305850" cy="312472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22" name="Google Shape;322;p36"/>
          <p:cNvSpPr txBox="1"/>
          <p:nvPr>
            <p:ph idx="11" type="ftr"/>
          </p:nvPr>
        </p:nvSpPr>
        <p:spPr>
          <a:xfrm>
            <a:off x="354105" y="6356350"/>
            <a:ext cx="582140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Steve Derezinski sjd@mit.edu -- MIT Bitcoin Club / Sloan Blockchain Club</a:t>
            </a:r>
            <a:endParaRPr/>
          </a:p>
        </p:txBody>
      </p:sp>
      <p:sp>
        <p:nvSpPr>
          <p:cNvPr id="323" name="Google Shape;323;p36"/>
          <p:cNvSpPr txBox="1"/>
          <p:nvPr/>
        </p:nvSpPr>
        <p:spPr>
          <a:xfrm>
            <a:off x="2729851" y="3214107"/>
            <a:ext cx="5155096" cy="830997"/>
          </a:xfrm>
          <a:prstGeom prst="rect">
            <a:avLst/>
          </a:prstGeom>
          <a:solidFill>
            <a:srgbClr val="0968A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Etherscan.io</a:t>
            </a:r>
            <a:endParaRPr sz="4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8AC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7"/>
          <p:cNvSpPr txBox="1"/>
          <p:nvPr>
            <p:ph type="title"/>
          </p:nvPr>
        </p:nvSpPr>
        <p:spPr>
          <a:xfrm>
            <a:off x="779462" y="107577"/>
            <a:ext cx="7581900" cy="165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Hashchat intro</a:t>
            </a:r>
            <a:endParaRPr/>
          </a:p>
        </p:txBody>
      </p:sp>
      <p:sp>
        <p:nvSpPr>
          <p:cNvPr id="330" name="Google Shape;330;p37"/>
          <p:cNvSpPr txBox="1"/>
          <p:nvPr>
            <p:ph idx="1" type="body"/>
          </p:nvPr>
        </p:nvSpPr>
        <p:spPr>
          <a:xfrm>
            <a:off x="779462" y="1882588"/>
            <a:ext cx="7581900" cy="395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-US"/>
              <a:t>With your wallet, connect to: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https://www.hashchat.xyz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-US"/>
              <a:t>or to app: 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https://betav2.hashchat.xyz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-US"/>
              <a:t>send me a DM and I’ll send you a POAP for this class!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-US"/>
              <a:t>sjdthree.eth is my ETH address.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0968AC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questions_large.png" id="335" name="Google Shape;33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3815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8"/>
          <p:cNvSpPr txBox="1"/>
          <p:nvPr/>
        </p:nvSpPr>
        <p:spPr>
          <a:xfrm>
            <a:off x="3981774" y="0"/>
            <a:ext cx="5146830" cy="338554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Reference:  http://xkcd.com/1256</a:t>
            </a:r>
            <a:endParaRPr/>
          </a:p>
        </p:txBody>
      </p:sp>
      <p:sp>
        <p:nvSpPr>
          <p:cNvPr id="337" name="Google Shape;337;p38"/>
          <p:cNvSpPr txBox="1"/>
          <p:nvPr/>
        </p:nvSpPr>
        <p:spPr>
          <a:xfrm>
            <a:off x="6187508" y="435974"/>
            <a:ext cx="200521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9D9D9D"/>
                </a:solidFill>
                <a:latin typeface="Candara"/>
                <a:ea typeface="Candara"/>
                <a:cs typeface="Candara"/>
                <a:sym typeface="Candara"/>
              </a:rPr>
              <a:t>?</a:t>
            </a:r>
            <a:endParaRPr/>
          </a:p>
        </p:txBody>
      </p:sp>
      <p:sp>
        <p:nvSpPr>
          <p:cNvPr id="338" name="Google Shape;338;p38"/>
          <p:cNvSpPr txBox="1"/>
          <p:nvPr>
            <p:ph idx="11" type="ftr"/>
          </p:nvPr>
        </p:nvSpPr>
        <p:spPr>
          <a:xfrm>
            <a:off x="354106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Steve Derezinski sjd@mit.edu -- MIT Bitcoin Club / Sloan Blockchain Club</a:t>
            </a:r>
            <a:endParaRPr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0968AC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9"/>
          <p:cNvSpPr txBox="1"/>
          <p:nvPr>
            <p:ph type="title"/>
          </p:nvPr>
        </p:nvSpPr>
        <p:spPr>
          <a:xfrm>
            <a:off x="820737" y="1219013"/>
            <a:ext cx="7542213" cy="19589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Candara"/>
              <a:buNone/>
            </a:pPr>
            <a:r>
              <a:rPr lang="en-US"/>
              <a:t>Bitcoin Rap Battle</a:t>
            </a:r>
            <a:endParaRPr/>
          </a:p>
        </p:txBody>
      </p:sp>
      <p:sp>
        <p:nvSpPr>
          <p:cNvPr id="344" name="Google Shape;344;p39"/>
          <p:cNvSpPr txBox="1"/>
          <p:nvPr>
            <p:ph idx="1" type="body"/>
          </p:nvPr>
        </p:nvSpPr>
        <p:spPr>
          <a:xfrm>
            <a:off x="820737" y="3224213"/>
            <a:ext cx="7542213" cy="3132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ndara"/>
              <a:buNone/>
            </a:pPr>
            <a:br>
              <a:rPr b="0" lang="en-US" u="sng">
                <a:solidFill>
                  <a:schemeClr val="hlink"/>
                </a:solidFill>
                <a:hlinkClick r:id="rId3"/>
              </a:rPr>
            </a:br>
            <a:r>
              <a:rPr b="0" lang="en-US" u="sng">
                <a:solidFill>
                  <a:schemeClr val="hlink"/>
                </a:solidFill>
                <a:hlinkClick r:id="rId4"/>
              </a:rPr>
              <a:t>https://www.youtube.com/watch?v=JaMJi1_1tkA</a:t>
            </a:r>
            <a:endParaRPr b="0"/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ndara"/>
              <a:buNone/>
            </a:pPr>
            <a:br>
              <a:rPr b="0" lang="en-US"/>
            </a:br>
            <a:endParaRPr b="0"/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ndara"/>
              <a:buNone/>
            </a:pPr>
            <a:br>
              <a:rPr b="0" lang="en-US"/>
            </a:br>
            <a:endParaRPr b="0"/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ndara"/>
              <a:buNone/>
            </a:pPr>
            <a:r>
              <a:rPr b="0" lang="en-US"/>
              <a:t>Lyrics are here:</a:t>
            </a:r>
            <a:endParaRPr/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ndara"/>
              <a:buNone/>
            </a:pPr>
            <a:r>
              <a:rPr b="0" lang="en-US" u="sng">
                <a:solidFill>
                  <a:schemeClr val="hlink"/>
                </a:solidFill>
                <a:hlinkClick r:id="rId5"/>
              </a:rPr>
              <a:t>https://www.digantakobipakho.co.in/2019/09/bitcoin-rap-battle-debate-hamilton-vs-satoshi-lyrics.html</a:t>
            </a:r>
            <a:endParaRPr b="0"/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ndara"/>
              <a:buNone/>
            </a:pPr>
            <a:br>
              <a:rPr b="0" lang="en-US"/>
            </a:br>
            <a:endParaRPr b="0"/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ndara"/>
              <a:buNone/>
            </a:pPr>
            <a:br>
              <a:rPr lang="en-US"/>
            </a:br>
            <a:endParaRPr/>
          </a:p>
        </p:txBody>
      </p:sp>
      <p:sp>
        <p:nvSpPr>
          <p:cNvPr id="345" name="Google Shape;345;p39"/>
          <p:cNvSpPr txBox="1"/>
          <p:nvPr>
            <p:ph idx="11" type="ftr"/>
          </p:nvPr>
        </p:nvSpPr>
        <p:spPr>
          <a:xfrm>
            <a:off x="354105" y="6356350"/>
            <a:ext cx="54768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Steve Derezinski sjd@mit.edu -- MIT Bitcoin Club / Sloan Blockchain Club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8AC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0"/>
          <p:cNvSpPr txBox="1"/>
          <p:nvPr>
            <p:ph type="title"/>
          </p:nvPr>
        </p:nvSpPr>
        <p:spPr>
          <a:xfrm>
            <a:off x="820725" y="459505"/>
            <a:ext cx="7542300" cy="959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Homework</a:t>
            </a:r>
            <a:endParaRPr/>
          </a:p>
        </p:txBody>
      </p:sp>
      <p:sp>
        <p:nvSpPr>
          <p:cNvPr id="352" name="Google Shape;352;p40"/>
          <p:cNvSpPr txBox="1"/>
          <p:nvPr>
            <p:ph idx="1" type="body"/>
          </p:nvPr>
        </p:nvSpPr>
        <p:spPr>
          <a:xfrm>
            <a:off x="800850" y="1560027"/>
            <a:ext cx="7542300" cy="4047000"/>
          </a:xfrm>
          <a:prstGeom prst="rect">
            <a:avLst/>
          </a:prstGeom>
          <a:effectLst>
            <a:outerShdw blurRad="1714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-US" u="sng"/>
              <a:t>Lists of Dapps to try:</a:t>
            </a:r>
            <a:endParaRPr u="sng"/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dappradar.com</a:t>
            </a:r>
            <a:endParaRPr/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-US" u="sng"/>
              <a:t>Prices of tokens / coins:</a:t>
            </a:r>
            <a:endParaRPr u="sng"/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coingecko.com  or coinmarketcap.com</a:t>
            </a:r>
            <a:endParaRPr/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-US" u="sng"/>
              <a:t>Swap tokens:</a:t>
            </a:r>
            <a:endParaRPr u="sng"/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uniswap.org</a:t>
            </a:r>
            <a:endParaRPr/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-US" u="sng"/>
              <a:t>NFT marketplaces:</a:t>
            </a:r>
            <a:endParaRPr u="sng"/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opensea.io</a:t>
            </a:r>
            <a:endParaRPr/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Read the bitcoin whitepaper (available in multiple languages): </a:t>
            </a:r>
            <a:endParaRPr/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bitcoin.org</a:t>
            </a:r>
            <a:endParaRPr/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3105">
                <a:solidFill>
                  <a:srgbClr val="FF0000"/>
                </a:solidFill>
              </a:rPr>
              <a:t>ONBOARD TWO FRIENDS ONTO WEB3!!!!!</a:t>
            </a:r>
            <a:endParaRPr sz="3105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0968AC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779462" y="107577"/>
            <a:ext cx="7581901" cy="16539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Candara"/>
              <a:buNone/>
            </a:pPr>
            <a:r>
              <a:rPr lang="en-US"/>
              <a:t>About me</a:t>
            </a:r>
            <a:endParaRPr/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609457" y="1346293"/>
            <a:ext cx="7581901" cy="5161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ndara"/>
              <a:buNone/>
            </a:pPr>
            <a:r>
              <a:rPr lang="en-US" sz="1800" u="sng"/>
              <a:t>Education</a:t>
            </a:r>
            <a:endParaRPr/>
          </a:p>
          <a:p>
            <a:pPr indent="-403225" lvl="0" marL="403225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ndara"/>
              <a:buChar char="•"/>
            </a:pPr>
            <a:r>
              <a:rPr lang="en-US" sz="1800"/>
              <a:t>MIT Undergrad in Mech Eng (robotics)</a:t>
            </a:r>
            <a:endParaRPr/>
          </a:p>
          <a:p>
            <a:pPr indent="-403225" lvl="0" marL="403225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ndara"/>
              <a:buChar char="•"/>
            </a:pPr>
            <a:r>
              <a:rPr lang="en-US" sz="1800"/>
              <a:t>MBA MIT Sloan Fellow in Global Leadership and Technology Innovation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ndara"/>
              <a:buNone/>
            </a:pPr>
            <a:r>
              <a:rPr lang="en-US" sz="1800" u="sng"/>
              <a:t>Crypto/Blockchain Work:</a:t>
            </a:r>
            <a:endParaRPr/>
          </a:p>
          <a:p>
            <a:pPr indent="-403225" lvl="0" marL="403225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ndara"/>
              <a:buChar char="•"/>
            </a:pPr>
            <a:r>
              <a:rPr lang="en-US" sz="1800"/>
              <a:t>Founder of Hashchat.xyz – web3 messaging</a:t>
            </a:r>
            <a:endParaRPr/>
          </a:p>
          <a:p>
            <a:pPr indent="-403225" lvl="0" marL="403225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ndara"/>
              <a:buChar char="•"/>
            </a:pPr>
            <a:r>
              <a:rPr lang="en-US" sz="1800"/>
              <a:t>Developed tokenomics framework for crypto startup</a:t>
            </a:r>
            <a:endParaRPr/>
          </a:p>
          <a:p>
            <a:pPr indent="-403225" lvl="0" marL="403225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ndara"/>
              <a:buChar char="•"/>
            </a:pPr>
            <a:r>
              <a:rPr lang="en-US" sz="1800"/>
              <a:t>Taught Blockchain Ventures at MIT Media Lab</a:t>
            </a:r>
            <a:endParaRPr/>
          </a:p>
          <a:p>
            <a:pPr indent="-403225" lvl="0" marL="403225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ndara"/>
              <a:buChar char="•"/>
            </a:pPr>
            <a:r>
              <a:rPr lang="en-US" sz="1800"/>
              <a:t>Consulting with Large Multinational organizations on Blockchain Implementations</a:t>
            </a:r>
            <a:endParaRPr/>
          </a:p>
        </p:txBody>
      </p:sp>
      <p:sp>
        <p:nvSpPr>
          <p:cNvPr id="113" name="Google Shape;113;p16"/>
          <p:cNvSpPr txBox="1"/>
          <p:nvPr>
            <p:ph idx="11" type="ftr"/>
          </p:nvPr>
        </p:nvSpPr>
        <p:spPr>
          <a:xfrm>
            <a:off x="354106" y="6356350"/>
            <a:ext cx="53481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Steve Derezinski sjd@mit.edu -- MIT Bitcoin Club / Sloan Blockchain Club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0968AC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/>
          <p:nvPr/>
        </p:nvSpPr>
        <p:spPr>
          <a:xfrm>
            <a:off x="228600" y="990600"/>
            <a:ext cx="86106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609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ndara"/>
              <a:buNone/>
            </a:pPr>
            <a:r>
              <a:t/>
            </a:r>
            <a:endParaRPr b="0" i="0" sz="2400" u="none" cap="none" strike="noStrike">
              <a:solidFill>
                <a:srgbClr val="FFFF00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20" name="Google Shape;120;p17"/>
          <p:cNvSpPr txBox="1"/>
          <p:nvPr>
            <p:ph type="title"/>
          </p:nvPr>
        </p:nvSpPr>
        <p:spPr>
          <a:xfrm>
            <a:off x="457200" y="663655"/>
            <a:ext cx="8382000" cy="138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Candara"/>
              <a:buNone/>
            </a:pPr>
            <a:r>
              <a:rPr lang="en-US" sz="3600">
                <a:solidFill>
                  <a:srgbClr val="FFFF00"/>
                </a:solidFill>
              </a:rPr>
              <a:t>Cryptocurrency: The Internet of Money</a:t>
            </a:r>
            <a:endParaRPr/>
          </a:p>
        </p:txBody>
      </p:sp>
      <p:sp>
        <p:nvSpPr>
          <p:cNvPr id="121" name="Google Shape;121;p17"/>
          <p:cNvSpPr txBox="1"/>
          <p:nvPr/>
        </p:nvSpPr>
        <p:spPr>
          <a:xfrm>
            <a:off x="609600" y="2379903"/>
            <a:ext cx="8382000" cy="138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ndara"/>
              <a:buNone/>
            </a:pPr>
            <a:r>
              <a:t/>
            </a:r>
            <a:endParaRPr b="1" i="0" sz="3600" u="none" cap="none" strike="noStrike">
              <a:solidFill>
                <a:srgbClr val="FFFF00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Candara"/>
              <a:buNone/>
            </a:pPr>
            <a:r>
              <a:rPr b="1" i="0" lang="en-US" sz="3600" u="none" cap="none" strike="noStrike">
                <a:solidFill>
                  <a:srgbClr val="FFFF00"/>
                </a:solidFill>
                <a:latin typeface="Candara"/>
                <a:ea typeface="Candara"/>
                <a:cs typeface="Candara"/>
                <a:sym typeface="Candara"/>
              </a:rPr>
              <a:t>Blockchain: The Internet of Value</a:t>
            </a:r>
            <a:br>
              <a:rPr b="1" i="0" lang="en-US" sz="3600" u="none" cap="none" strike="noStrike">
                <a:solidFill>
                  <a:srgbClr val="FFFF00"/>
                </a:solidFill>
                <a:latin typeface="Candara"/>
                <a:ea typeface="Candara"/>
                <a:cs typeface="Candara"/>
                <a:sym typeface="Candara"/>
              </a:rPr>
            </a:br>
            <a:endParaRPr b="1" i="0" sz="3600" u="none" cap="none" strike="noStrike">
              <a:solidFill>
                <a:srgbClr val="FFFF00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609600" y="4075688"/>
            <a:ext cx="8382000" cy="138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Candara"/>
              <a:buNone/>
            </a:pPr>
            <a:r>
              <a:rPr b="1" i="0" lang="en-US" sz="3600" u="none" cap="none" strike="noStrike">
                <a:solidFill>
                  <a:srgbClr val="FFFF00"/>
                </a:solidFill>
                <a:latin typeface="Candara"/>
                <a:ea typeface="Candara"/>
                <a:cs typeface="Candara"/>
                <a:sym typeface="Candara"/>
              </a:rPr>
              <a:t>World Wide Web:  The Internet of Info</a:t>
            </a:r>
            <a:endParaRPr/>
          </a:p>
        </p:txBody>
      </p:sp>
      <p:sp>
        <p:nvSpPr>
          <p:cNvPr id="123" name="Google Shape;123;p17"/>
          <p:cNvSpPr txBox="1"/>
          <p:nvPr>
            <p:ph idx="11" type="ftr"/>
          </p:nvPr>
        </p:nvSpPr>
        <p:spPr>
          <a:xfrm>
            <a:off x="354106" y="6356350"/>
            <a:ext cx="54243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Steve Derezinski sjd@mit.edu -- MIT Bitcoin Club / Sloan Blockchain Club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0968AC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type="title"/>
          </p:nvPr>
        </p:nvSpPr>
        <p:spPr>
          <a:xfrm>
            <a:off x="779462" y="107577"/>
            <a:ext cx="7581901" cy="16539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Candara"/>
              <a:buNone/>
            </a:pPr>
            <a:r>
              <a:rPr lang="en-US"/>
              <a:t>What is a blockchain?</a:t>
            </a:r>
            <a:endParaRPr/>
          </a:p>
        </p:txBody>
      </p:sp>
      <p:pic>
        <p:nvPicPr>
          <p:cNvPr descr="blockchain-genesis.png" id="129" name="Google Shape;129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746" y="1882775"/>
            <a:ext cx="7027333" cy="39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 txBox="1"/>
          <p:nvPr>
            <p:ph idx="11" type="ftr"/>
          </p:nvPr>
        </p:nvSpPr>
        <p:spPr>
          <a:xfrm>
            <a:off x="354106" y="6356350"/>
            <a:ext cx="48782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Steve Derezinski sjd@mit.edu -- MIT Bitcoin Club / Sloan Blockchain Club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0968AC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>
            <p:ph type="title"/>
          </p:nvPr>
        </p:nvSpPr>
        <p:spPr>
          <a:xfrm>
            <a:off x="779462" y="107577"/>
            <a:ext cx="7581901" cy="7613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ndara"/>
              <a:buNone/>
            </a:pPr>
            <a:r>
              <a:rPr lang="en-US" sz="4000"/>
              <a:t> Live Bitcoin Nodes (Jan 2021)</a:t>
            </a:r>
            <a:endParaRPr/>
          </a:p>
        </p:txBody>
      </p:sp>
      <p:pic>
        <p:nvPicPr>
          <p:cNvPr id="136" name="Google Shape;13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5049"/>
            <a:ext cx="9144000" cy="51279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 txBox="1"/>
          <p:nvPr>
            <p:ph idx="11" type="ftr"/>
          </p:nvPr>
        </p:nvSpPr>
        <p:spPr>
          <a:xfrm>
            <a:off x="354106" y="6356350"/>
            <a:ext cx="56275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Steve Derezinski sjd@mit.edu -- MIT Bitcoin Club / Sloan Blockchain Club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0968AC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type="title"/>
          </p:nvPr>
        </p:nvSpPr>
        <p:spPr>
          <a:xfrm>
            <a:off x="779462" y="107578"/>
            <a:ext cx="7581901" cy="6658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ndara"/>
              <a:buNone/>
            </a:pPr>
            <a:r>
              <a:rPr lang="en-US" sz="4000"/>
              <a:t>Live Ethereum Nodes (Jan 2021)</a:t>
            </a:r>
            <a:endParaRPr/>
          </a:p>
        </p:txBody>
      </p:sp>
      <p:pic>
        <p:nvPicPr>
          <p:cNvPr id="143" name="Google Shape;14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79160"/>
            <a:ext cx="9144000" cy="509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>
            <p:ph idx="11" type="ftr"/>
          </p:nvPr>
        </p:nvSpPr>
        <p:spPr>
          <a:xfrm>
            <a:off x="354106" y="6356350"/>
            <a:ext cx="57672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Steve Derezinski sjd@mit.edu -- MIT Bitcoin Club / Sloan Blockchain Club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0968AC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779462" y="107577"/>
            <a:ext cx="7581901" cy="16539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Candara"/>
              <a:buNone/>
            </a:pPr>
            <a:r>
              <a:rPr lang="en-US"/>
              <a:t>Visualize Live Ethereum Chain</a:t>
            </a:r>
            <a:endParaRPr/>
          </a:p>
        </p:txBody>
      </p:sp>
      <p:sp>
        <p:nvSpPr>
          <p:cNvPr id="150" name="Google Shape;150;p21"/>
          <p:cNvSpPr txBox="1"/>
          <p:nvPr>
            <p:ph idx="1" type="body"/>
          </p:nvPr>
        </p:nvSpPr>
        <p:spPr>
          <a:xfrm>
            <a:off x="779462" y="1882588"/>
            <a:ext cx="7581901" cy="3953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0825" lvl="0" marL="40322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ndara"/>
              <a:buNone/>
            </a:pPr>
            <a:r>
              <a:t/>
            </a:r>
            <a:endParaRPr/>
          </a:p>
          <a:p>
            <a:pPr indent="-403225" lvl="0" marL="403225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ndara"/>
              <a:buChar char="•"/>
            </a:pPr>
            <a:r>
              <a:rPr lang="en-US"/>
              <a:t>https://txstreet.com/v/eth</a:t>
            </a:r>
            <a:endParaRPr/>
          </a:p>
        </p:txBody>
      </p:sp>
      <p:sp>
        <p:nvSpPr>
          <p:cNvPr id="151" name="Google Shape;151;p21"/>
          <p:cNvSpPr txBox="1"/>
          <p:nvPr>
            <p:ph idx="11" type="ftr"/>
          </p:nvPr>
        </p:nvSpPr>
        <p:spPr>
          <a:xfrm>
            <a:off x="354106" y="6356350"/>
            <a:ext cx="49798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Steve Derezinski sjd@mit.edu -- MIT Bitcoin Club / Sloan Blockchain Club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0968AC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title"/>
          </p:nvPr>
        </p:nvSpPr>
        <p:spPr>
          <a:xfrm>
            <a:off x="779462" y="107577"/>
            <a:ext cx="7581901" cy="16539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Candara"/>
              <a:buNone/>
            </a:pPr>
            <a:r>
              <a:t/>
            </a:r>
            <a:endParaRPr/>
          </a:p>
        </p:txBody>
      </p:sp>
      <p:sp>
        <p:nvSpPr>
          <p:cNvPr id="157" name="Google Shape;157;p22"/>
          <p:cNvSpPr txBox="1"/>
          <p:nvPr>
            <p:ph idx="1" type="body"/>
          </p:nvPr>
        </p:nvSpPr>
        <p:spPr>
          <a:xfrm>
            <a:off x="779462" y="1882588"/>
            <a:ext cx="7581901" cy="3953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0825" lvl="0" marL="40322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ndara"/>
              <a:buNone/>
            </a:pPr>
            <a:r>
              <a:t/>
            </a:r>
            <a:endParaRPr/>
          </a:p>
        </p:txBody>
      </p:sp>
      <p:pic>
        <p:nvPicPr>
          <p:cNvPr id="158" name="Google Shape;15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602" y="0"/>
            <a:ext cx="80236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rbit">
  <a:themeElements>
    <a:clrScheme name="Orbit">
      <a:dk1>
        <a:srgbClr val="000000"/>
      </a:dk1>
      <a:lt1>
        <a:srgbClr val="FFFFFF"/>
      </a:lt1>
      <a:dk2>
        <a:srgbClr val="7C9BA5"/>
      </a:dk2>
      <a:lt2>
        <a:srgbClr val="C1D0CA"/>
      </a:lt2>
      <a:accent1>
        <a:srgbClr val="F2D908"/>
      </a:accent1>
      <a:accent2>
        <a:srgbClr val="9DE61E"/>
      </a:accent2>
      <a:accent3>
        <a:srgbClr val="0D8BE6"/>
      </a:accent3>
      <a:accent4>
        <a:srgbClr val="C61B1B"/>
      </a:accent4>
      <a:accent5>
        <a:srgbClr val="E26F08"/>
      </a:accent5>
      <a:accent6>
        <a:srgbClr val="8D35D1"/>
      </a:accent6>
      <a:hlink>
        <a:srgbClr val="ECBF0B"/>
      </a:hlink>
      <a:folHlink>
        <a:srgbClr val="F4E5A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